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70" r:id="rId3"/>
    <p:sldId id="272" r:id="rId4"/>
    <p:sldId id="260" r:id="rId5"/>
    <p:sldId id="258" r:id="rId6"/>
    <p:sldId id="259" r:id="rId7"/>
    <p:sldId id="262" r:id="rId8"/>
    <p:sldId id="257" r:id="rId9"/>
    <p:sldId id="268" r:id="rId10"/>
    <p:sldId id="266" r:id="rId11"/>
    <p:sldId id="267" r:id="rId12"/>
    <p:sldId id="261" r:id="rId13"/>
    <p:sldId id="263" r:id="rId14"/>
    <p:sldId id="264" r:id="rId15"/>
    <p:sldId id="265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1892" autoAdjust="0"/>
  </p:normalViewPr>
  <p:slideViewPr>
    <p:cSldViewPr>
      <p:cViewPr>
        <p:scale>
          <a:sx n="75" d="100"/>
          <a:sy n="75" d="100"/>
        </p:scale>
        <p:origin x="-1026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B8469-5AE2-4456-B88E-1B7C5D750A3C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EB3D4-3FDE-466D-9B08-B7E8344A35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2234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logo to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</a:t>
            </a:r>
            <a:r>
              <a:rPr lang="en-US" baseline="0" dirty="0" smtClean="0"/>
              <a:t> SMR program was a five-year program initially. DOE extended the program to six years after receiving lower than expected appropriations during the first two years of the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Solicitation</a:t>
            </a:r>
            <a:r>
              <a:rPr lang="en-US" baseline="0" dirty="0" smtClean="0"/>
              <a:t> adds that commercialization could also be as late as 2027—</a:t>
            </a:r>
            <a:r>
              <a:rPr lang="en-US" dirty="0" smtClean="0"/>
              <a:t>five years after the first round proposes to reach commercial operations in 2022.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Unknowns could cause delay and increased costs or leave abandoned projects and wasted taxpayer dollars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numbers</a:t>
            </a:r>
            <a:r>
              <a:rPr lang="en-US" baseline="0" dirty="0" smtClean="0"/>
              <a:t> have been updated and are not the same as the numbers in our February award backgrounder.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EB3D4-3FDE-466D-9B08-B7E8344A356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334B209-646B-43AE-83EE-CBCB573FCA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B0A0C8D-758F-45ED-8BF2-6F1BCF357765}" type="datetimeFigureOut">
              <a:rPr lang="en-US" smtClean="0"/>
              <a:pPr/>
              <a:t>5/30/2013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www.taxpayer.net/" TargetMode="External"/><Relationship Id="rId4" Type="http://schemas.openxmlformats.org/officeDocument/2006/relationships/hyperlink" Target="mailto:autumn@taxpayer.n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057400" y="3124200"/>
            <a:ext cx="7086600" cy="1893888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dobe Myungjo Std M" pitchFamily="18" charset="-128"/>
                <a:ea typeface="Adobe Myungjo Std M" pitchFamily="18" charset="-128"/>
              </a:rPr>
              <a:t>Subsidizing</a:t>
            </a:r>
            <a:r>
              <a:rPr lang="en-US" sz="3600" dirty="0">
                <a:latin typeface="Adobe Myungjo Std M" pitchFamily="18" charset="-128"/>
                <a:ea typeface="Adobe Myungjo Std M" pitchFamily="18" charset="-128"/>
              </a:rPr>
              <a:t> </a:t>
            </a:r>
            <a:r>
              <a:rPr lang="en-US" sz="3600" dirty="0" smtClean="0">
                <a:latin typeface="Adobe Myungjo Std M" pitchFamily="18" charset="-128"/>
                <a:ea typeface="Adobe Myungjo Std M" pitchFamily="18" charset="-128"/>
              </a:rPr>
              <a:t>Small </a:t>
            </a:r>
            <a:br>
              <a:rPr lang="en-US" sz="3600" dirty="0" smtClean="0">
                <a:latin typeface="Adobe Myungjo Std M" pitchFamily="18" charset="-128"/>
                <a:ea typeface="Adobe Myungjo Std M" pitchFamily="18" charset="-128"/>
              </a:rPr>
            </a:br>
            <a:r>
              <a:rPr lang="en-US" sz="3600" dirty="0" smtClean="0">
                <a:latin typeface="Adobe Myungjo Std M" pitchFamily="18" charset="-128"/>
                <a:ea typeface="Adobe Myungjo Std M" pitchFamily="18" charset="-128"/>
              </a:rPr>
              <a:t>	Modular Reactors</a:t>
            </a:r>
            <a:endParaRPr lang="en-US" sz="3600" dirty="0">
              <a:latin typeface="Adobe Myungjo Std M" pitchFamily="18" charset="-128"/>
              <a:ea typeface="Adobe Myungjo Std M" pitchFamily="18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971800" y="5003800"/>
            <a:ext cx="6172200" cy="1371600"/>
          </a:xfrm>
        </p:spPr>
        <p:txBody>
          <a:bodyPr>
            <a:normAutofit/>
          </a:bodyPr>
          <a:lstStyle/>
          <a:p>
            <a:endParaRPr lang="en-US" dirty="0" smtClean="0">
              <a:latin typeface="Adobe Myungjo Std M" pitchFamily="18" charset="-128"/>
              <a:ea typeface="Adobe Myungjo Std M" pitchFamily="18" charset="-128"/>
            </a:endParaRPr>
          </a:p>
          <a:p>
            <a:pPr marL="0" indent="0" algn="r">
              <a:buNone/>
            </a:pPr>
            <a:r>
              <a:rPr lang="en-US" sz="1700" dirty="0" smtClean="0">
                <a:latin typeface="Adobe Myungjo Std M" pitchFamily="18" charset="-128"/>
                <a:ea typeface="Adobe Myungjo Std M" pitchFamily="18" charset="-128"/>
              </a:rPr>
              <a:t>Autumn Hanna</a:t>
            </a:r>
            <a:br>
              <a:rPr lang="en-US" sz="1700" dirty="0" smtClean="0">
                <a:latin typeface="Adobe Myungjo Std M" pitchFamily="18" charset="-128"/>
                <a:ea typeface="Adobe Myungjo Std M" pitchFamily="18" charset="-128"/>
              </a:rPr>
            </a:br>
            <a:r>
              <a:rPr lang="en-US" sz="1700" dirty="0" smtClean="0">
                <a:latin typeface="Adobe Myungjo Std M" pitchFamily="18" charset="-128"/>
                <a:ea typeface="Adobe Myungjo Std M" pitchFamily="18" charset="-128"/>
              </a:rPr>
              <a:t>Senior Program Director</a:t>
            </a:r>
          </a:p>
          <a:p>
            <a:pPr marL="0" indent="0">
              <a:buNone/>
            </a:pPr>
            <a:endParaRPr lang="en-US" dirty="0">
              <a:latin typeface="Adobe Myungjo Std M" pitchFamily="18" charset="-128"/>
              <a:ea typeface="Adobe Myungjo Std M" pitchFamily="18" charset="-128"/>
            </a:endParaRPr>
          </a:p>
        </p:txBody>
      </p:sp>
      <p:pic>
        <p:nvPicPr>
          <p:cNvPr id="1026" name="Picture 2" descr="C:\Users\Justin\Desktop\TCS Logo_MakingGovtWor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7350" y="1219200"/>
            <a:ext cx="4169301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Licensing 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7526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noProof="0" dirty="0" smtClean="0"/>
              <a:t>Administration has committed </a:t>
            </a:r>
            <a:r>
              <a:rPr lang="en-US" sz="2400" u="sng" noProof="0" dirty="0" smtClean="0"/>
              <a:t>$452 over 6 years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400" dirty="0" smtClean="0"/>
              <a:t>Energy Department will support the design certification &amp; licensing of </a:t>
            </a:r>
            <a:r>
              <a:rPr lang="en-US" sz="2400" u="sng" dirty="0" smtClean="0"/>
              <a:t>up to two</a:t>
            </a:r>
            <a:r>
              <a:rPr lang="en-US" sz="2400" dirty="0" smtClean="0"/>
              <a:t> SMR designs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400" dirty="0" smtClean="0"/>
              <a:t>Taxpayers provide up to 50% of project costs</a:t>
            </a:r>
            <a:endParaRPr lang="en-US" sz="2400" noProof="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US" sz="2400" noProof="0" dirty="0" smtClean="0"/>
              <a:t>SMR Licensing Technical Support</a:t>
            </a:r>
            <a:endParaRPr lang="en-US" sz="2400" dirty="0" smtClean="0"/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400" dirty="0" smtClean="0"/>
              <a:t>FY2012: $67 million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FY2013: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$67.41 million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400" baseline="0" dirty="0" smtClean="0"/>
              <a:t>FY2014</a:t>
            </a:r>
            <a:r>
              <a:rPr lang="en-US" sz="2400" dirty="0" smtClean="0"/>
              <a:t> Request: $70 million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and Development 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Reactor Concepts Research, Development, and Demonstration Subprogram</a:t>
            </a:r>
          </a:p>
          <a:p>
            <a:pPr lvl="1"/>
            <a:r>
              <a:rPr lang="en-US" dirty="0" smtClean="0"/>
              <a:t>Advanced SMR R&amp;D</a:t>
            </a:r>
          </a:p>
          <a:p>
            <a:pPr lvl="2"/>
            <a:r>
              <a:rPr lang="en-US" dirty="0" smtClean="0"/>
              <a:t>FY2011: $3.105</a:t>
            </a:r>
          </a:p>
          <a:p>
            <a:pPr lvl="2"/>
            <a:r>
              <a:rPr lang="en-US" dirty="0" smtClean="0"/>
              <a:t>FY2012: $24.529</a:t>
            </a:r>
          </a:p>
          <a:p>
            <a:pPr lvl="2"/>
            <a:r>
              <a:rPr lang="en-US" dirty="0" smtClean="0"/>
              <a:t>FY2013: ~$24.529 (final allocations TBD)</a:t>
            </a:r>
          </a:p>
          <a:p>
            <a:pPr lvl="2"/>
            <a:r>
              <a:rPr lang="en-US" dirty="0" smtClean="0"/>
              <a:t>FY2014 Request: $20 million</a:t>
            </a:r>
          </a:p>
          <a:p>
            <a:r>
              <a:rPr lang="en-US" dirty="0" smtClean="0"/>
              <a:t>Navy: smaller reactors for ships</a:t>
            </a:r>
          </a:p>
          <a:p>
            <a:r>
              <a:rPr lang="en-US" dirty="0" smtClean="0"/>
              <a:t>Army: Nuclear Power Program</a:t>
            </a:r>
          </a:p>
          <a:p>
            <a:r>
              <a:rPr lang="en-US" dirty="0" smtClean="0"/>
              <a:t>DOE: Nuclear Energy Research Initiative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Applicants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applications in total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362200"/>
          <a:ext cx="6891530" cy="3549396"/>
        </p:xfrm>
        <a:graphic>
          <a:graphicData uri="http://schemas.openxmlformats.org/drawingml/2006/table">
            <a:tbl>
              <a:tblPr/>
              <a:tblGrid>
                <a:gridCol w="1113011"/>
                <a:gridCol w="747122"/>
                <a:gridCol w="993731"/>
                <a:gridCol w="993731"/>
                <a:gridCol w="804031"/>
                <a:gridCol w="866777"/>
                <a:gridCol w="1373127"/>
              </a:tblGrid>
              <a:tr h="184404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Table 2: Active Small Modular Reactor Projects at the Department of Energy</a:t>
                      </a: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Times New Roman"/>
                          <a:cs typeface="Times New Roman"/>
                        </a:rPr>
                        <a:t>Company Name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Times New Roman"/>
                          <a:cs typeface="Times New Roman"/>
                        </a:rPr>
                        <a:t>Reactor Capacity (MWe)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Times New Roman"/>
                          <a:cs typeface="Times New Roman"/>
                        </a:rPr>
                        <a:t>Reactor Type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libri"/>
                          <a:ea typeface="Times New Roman"/>
                          <a:cs typeface="Times New Roman"/>
                        </a:rPr>
                        <a:t>SMR Funding Applicant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Times New Roman"/>
                          <a:cs typeface="Times New Roman"/>
                        </a:rPr>
                        <a:t>SMR Funding Recipient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Times New Roman"/>
                          <a:cs typeface="Times New Roman"/>
                        </a:rPr>
                        <a:t>Savannah River Site Partnership Recipient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libri"/>
                          <a:ea typeface="Times New Roman"/>
                          <a:cs typeface="Times New Roman"/>
                        </a:rPr>
                        <a:t>Location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Westinghouse Electric Company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225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alibri"/>
                          <a:ea typeface="Times New Roman"/>
                          <a:cs typeface="Times New Roman"/>
                        </a:rPr>
                        <a:t>iPWR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Ameren Power’s Callaway Site, MO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Babcock &amp; Wilcox Company*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180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iPWR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Tennessee Valley Authority’s Clinch River Site, TN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alibri"/>
                          <a:ea typeface="Times New Roman"/>
                          <a:cs typeface="Times New Roman"/>
                        </a:rPr>
                        <a:t>Holtec</a:t>
                      </a: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 International Incorporated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145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Calibri"/>
                          <a:ea typeface="Times New Roman"/>
                          <a:cs typeface="Times New Roman"/>
                        </a:rPr>
                        <a:t>iPWR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Department of Energy Savannah River Site, SC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Fluor Power Corporation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iPWR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Department of Energy Savannah River Site, SC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Gen4 Energy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FNR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Department of Energy Savannah River Site, SC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76">
                <a:tc gridSpan="7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/>
                          <a:ea typeface="Times New Roman"/>
                          <a:cs typeface="Times New Roman"/>
                        </a:rPr>
                        <a:t>*Announced in November 2012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 Subsidy</a:t>
            </a:r>
            <a:br>
              <a:rPr lang="en-US" dirty="0" smtClean="0"/>
            </a:br>
            <a:r>
              <a:rPr lang="en-US" dirty="0" smtClean="0"/>
              <a:t>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Generation </a:t>
            </a:r>
            <a:r>
              <a:rPr lang="en-US" dirty="0" err="1" smtClean="0"/>
              <a:t>mPower</a:t>
            </a:r>
            <a:r>
              <a:rPr lang="en-US" dirty="0" smtClean="0"/>
              <a:t> LLC selected as first recipient of federal cost-share funding in November 2012</a:t>
            </a:r>
          </a:p>
          <a:p>
            <a:pPr lvl="1"/>
            <a:r>
              <a:rPr lang="en-US" dirty="0" smtClean="0"/>
              <a:t>Jointly-owned subsidiary of Babcock &amp; Wilcox Nuclear Energy Inc. and Bechtel Power Corporation</a:t>
            </a:r>
          </a:p>
          <a:p>
            <a:r>
              <a:rPr lang="en-US" dirty="0" smtClean="0"/>
              <a:t>Location: Tennessee Valley Authority’s (TVA) Clinch River site, TN</a:t>
            </a:r>
          </a:p>
          <a:p>
            <a:r>
              <a:rPr lang="en-US" dirty="0" smtClean="0"/>
              <a:t>Reactor Type: 180 </a:t>
            </a:r>
            <a:r>
              <a:rPr lang="en-US" dirty="0" err="1" smtClean="0"/>
              <a:t>Mwe</a:t>
            </a:r>
            <a:r>
              <a:rPr lang="en-US" dirty="0" smtClean="0"/>
              <a:t> </a:t>
            </a:r>
            <a:r>
              <a:rPr lang="en-US" dirty="0" err="1" smtClean="0"/>
              <a:t>iPWR</a:t>
            </a:r>
            <a:r>
              <a:rPr lang="en-US" dirty="0" smtClean="0"/>
              <a:t>*</a:t>
            </a:r>
          </a:p>
          <a:p>
            <a:r>
              <a:rPr lang="en-US" dirty="0" smtClean="0"/>
              <a:t>Project operating date: 2022</a:t>
            </a:r>
          </a:p>
          <a:p>
            <a:r>
              <a:rPr lang="en-US" dirty="0" smtClean="0"/>
              <a:t>Contract with TVA to prepare NRC construction permit application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1200" dirty="0" smtClean="0"/>
              <a:t>*</a:t>
            </a:r>
            <a:r>
              <a:rPr lang="en-US" sz="1200" dirty="0" err="1" smtClean="0"/>
              <a:t>iPWR</a:t>
            </a:r>
            <a:r>
              <a:rPr lang="en-US" sz="1200" dirty="0" smtClean="0"/>
              <a:t>: Integral pressurized light water reactor</a:t>
            </a:r>
            <a:endParaRPr lang="en-US" sz="1200" dirty="0"/>
          </a:p>
        </p:txBody>
      </p:sp>
      <p:pic>
        <p:nvPicPr>
          <p:cNvPr id="5122" name="Picture 2" descr="http://www.babcock.com/products/modular_nuclear/images/generation_mpower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81000"/>
            <a:ext cx="333375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Solicitation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Dept. of Energy announced March 2013</a:t>
            </a:r>
          </a:p>
          <a:p>
            <a:r>
              <a:rPr lang="en-US" dirty="0" smtClean="0"/>
              <a:t>Second half of the original $452 million</a:t>
            </a:r>
          </a:p>
          <a:p>
            <a:r>
              <a:rPr lang="en-US" dirty="0" smtClean="0"/>
              <a:t>To support the commercialization of one additional SMR design by 2025</a:t>
            </a:r>
          </a:p>
          <a:p>
            <a:r>
              <a:rPr lang="en-US" dirty="0" smtClean="0"/>
              <a:t>Taxpayers to provide up to 50% of project costs</a:t>
            </a:r>
          </a:p>
          <a:p>
            <a:r>
              <a:rPr lang="en-US" dirty="0" smtClean="0"/>
              <a:t>Applications due: July 1, 2013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Taxpayer </a:t>
            </a:r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Stop Corporate Welfare</a:t>
            </a:r>
          </a:p>
          <a:p>
            <a:pPr lvl="1"/>
            <a:r>
              <a:rPr lang="en-US" dirty="0" smtClean="0"/>
              <a:t>Private Industry should pay</a:t>
            </a:r>
          </a:p>
          <a:p>
            <a:r>
              <a:rPr lang="en-US" dirty="0" smtClean="0"/>
              <a:t>Hot-tub sized reactors… king-sized costs</a:t>
            </a:r>
          </a:p>
          <a:p>
            <a:r>
              <a:rPr lang="en-US" dirty="0" smtClean="0"/>
              <a:t>Unknown regulatory requirements</a:t>
            </a:r>
          </a:p>
          <a:p>
            <a:pPr lvl="1"/>
            <a:r>
              <a:rPr lang="en-US" dirty="0" smtClean="0"/>
              <a:t>Price Anderson</a:t>
            </a:r>
          </a:p>
          <a:p>
            <a:r>
              <a:rPr lang="en-US" dirty="0" smtClean="0"/>
              <a:t>Future Subsidies: </a:t>
            </a:r>
          </a:p>
          <a:p>
            <a:pPr lvl="1"/>
            <a:r>
              <a:rPr lang="en-US" dirty="0" smtClean="0"/>
              <a:t>Freestanding Legislation</a:t>
            </a:r>
          </a:p>
          <a:p>
            <a:pPr lvl="1"/>
            <a:r>
              <a:rPr lang="en-US" dirty="0" smtClean="0"/>
              <a:t>Energy and Water Appropriations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alphaModFix amt="50000"/>
          </a:blip>
          <a:stretch>
            <a:fillRect/>
          </a:stretch>
        </p:blipFill>
        <p:spPr>
          <a:xfrm>
            <a:off x="0" y="171923"/>
            <a:ext cx="4953000" cy="668607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3505200" cy="4800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Autumn Hanna</a:t>
            </a:r>
          </a:p>
          <a:p>
            <a:pPr>
              <a:buNone/>
            </a:pPr>
            <a:r>
              <a:rPr lang="en-US" dirty="0" smtClean="0"/>
              <a:t>Senior Program Director</a:t>
            </a:r>
          </a:p>
          <a:p>
            <a:pPr>
              <a:buNone/>
            </a:pPr>
            <a:r>
              <a:rPr lang="en-US" dirty="0" smtClean="0"/>
              <a:t>202-546-8500 x112</a:t>
            </a:r>
          </a:p>
          <a:p>
            <a:pPr>
              <a:buNone/>
            </a:pPr>
            <a:r>
              <a:rPr lang="en-US" dirty="0" smtClean="0">
                <a:hlinkClick r:id="rId4"/>
              </a:rPr>
              <a:t>autumn@taxpayer.net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5"/>
              </a:rPr>
              <a:t>www.taxpayer.net</a:t>
            </a:r>
            <a:endParaRPr lang="en-US" dirty="0" smtClean="0"/>
          </a:p>
        </p:txBody>
      </p:sp>
      <p:pic>
        <p:nvPicPr>
          <p:cNvPr id="1026" name="Picture 2" descr="C:\Users\Justin\Desktop\TCS Logo_MakingGovtWork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47354" y="152400"/>
            <a:ext cx="3706045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533400"/>
            <a:ext cx="5943600" cy="9144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Adobe Myungjo Std M" pitchFamily="18" charset="-128"/>
                <a:ea typeface="Adobe Myungjo Std M" pitchFamily="18" charset="-128"/>
              </a:rPr>
              <a:t>Taxpayers for Common Sense</a:t>
            </a:r>
            <a:endParaRPr lang="en-US" sz="3600" b="1" dirty="0">
              <a:latin typeface="Adobe Myungjo Std M" pitchFamily="18" charset="-128"/>
              <a:ea typeface="Adobe Myungjo Std M" pitchFamily="18" charset="-128"/>
            </a:endParaRPr>
          </a:p>
        </p:txBody>
      </p:sp>
      <p:pic>
        <p:nvPicPr>
          <p:cNvPr id="4" name="Picture 2" descr="C:\Users\Justin\Desktop\TCS Logo_MakingGovtWor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"/>
            <a:ext cx="2161860" cy="1066800"/>
          </a:xfrm>
          <a:prstGeom prst="rect">
            <a:avLst/>
          </a:prstGeom>
          <a:noFill/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2819400"/>
            <a:ext cx="77724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33400" marR="0" lvl="0" indent="-3016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Oversight of the federal budget – legislative tracking and analysis, investigations, and advocacy</a:t>
            </a:r>
          </a:p>
          <a:p>
            <a:pPr marL="533400" marR="0" lvl="0" indent="-3016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Breadth of issues – energy and natural resources, national security, transportation, agriculture, and water resources</a:t>
            </a:r>
          </a:p>
          <a:p>
            <a:pPr marL="533400" marR="0" lvl="0" indent="-3016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Credibility for quality and nonpartisanship with the media and policymakers</a:t>
            </a:r>
          </a:p>
          <a:p>
            <a:pPr marL="533400" marR="0" lvl="0" indent="-301625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Mission and track record that aligns conservatives, moderates, and liberals behind common sense solutions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5800" y="1676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  <a:spcAft>
                <a:spcPct val="50000"/>
              </a:spcAft>
              <a:buClr>
                <a:schemeClr val="accent2"/>
              </a:buClr>
              <a:buFont typeface="Wingdings" pitchFamily="-72" charset="2"/>
              <a:buNone/>
            </a:pPr>
            <a:r>
              <a:rPr lang="en-US" sz="1800" i="1" dirty="0">
                <a:ea typeface="Osaka" pitchFamily="-72" charset="-128"/>
                <a:cs typeface="Osaka" pitchFamily="-72" charset="-128"/>
              </a:rPr>
              <a:t>Taxpayers for Common Sense is an independent and nonpartisan voice for taxpayers working to increase transparency and expose and eliminate wasteful and  corrupt subsidies, earmarks, and corporate welfare.</a:t>
            </a:r>
            <a:r>
              <a:rPr lang="en-US" sz="1800" dirty="0">
                <a:ea typeface="Osaka" pitchFamily="-72" charset="-128"/>
                <a:cs typeface="Osaka" pitchFamily="-72" charset="-128"/>
              </a:rPr>
              <a:t/>
            </a:r>
            <a:br>
              <a:rPr lang="en-US" sz="1800" dirty="0">
                <a:ea typeface="Osaka" pitchFamily="-72" charset="-128"/>
                <a:cs typeface="Osaka" pitchFamily="-72" charset="-128"/>
              </a:rPr>
            </a:br>
            <a:endParaRPr lang="en-US" sz="1800" dirty="0">
              <a:ea typeface="Osaka" pitchFamily="-72" charset="-128"/>
              <a:cs typeface="Osaka" pitchFamily="-72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SMRs get a GOLDEN FLEECE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SzPct val="70000"/>
              <a:buNone/>
            </a:pPr>
            <a:endParaRPr lang="en-US" dirty="0"/>
          </a:p>
          <a:p>
            <a:r>
              <a:rPr lang="en-US" dirty="0"/>
              <a:t>Senator William </a:t>
            </a:r>
            <a:r>
              <a:rPr lang="en-US" dirty="0" err="1"/>
              <a:t>Proxmire’s</a:t>
            </a:r>
            <a:r>
              <a:rPr lang="en-US" dirty="0"/>
              <a:t> Award given to </a:t>
            </a:r>
            <a:r>
              <a:rPr lang="en-US" dirty="0" smtClean="0"/>
              <a:t>TCS  for projects/programs that are an egregious waste of taxpayer dollars. </a:t>
            </a:r>
          </a:p>
          <a:p>
            <a:endParaRPr lang="en-US" dirty="0"/>
          </a:p>
          <a:p>
            <a:r>
              <a:rPr lang="en-US" dirty="0"/>
              <a:t>Golden Fleece Award for Small Modular Reactors, February </a:t>
            </a:r>
            <a:r>
              <a:rPr lang="en-US" dirty="0" smtClean="0"/>
              <a:t>2013 - </a:t>
            </a:r>
            <a:r>
              <a:rPr lang="en-US" dirty="0" smtClean="0"/>
              <a:t>in an era of fiscal austerity and across the board cuts the new SMRs </a:t>
            </a:r>
            <a:r>
              <a:rPr lang="en-US" dirty="0" smtClean="0"/>
              <a:t>program </a:t>
            </a:r>
            <a:r>
              <a:rPr lang="en-US" dirty="0" smtClean="0"/>
              <a:t>still manage to get new $.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Most Famous TCS Fleece: </a:t>
            </a:r>
            <a:r>
              <a:rPr lang="en-US" dirty="0"/>
              <a:t>The Bridge to Nowhere, </a:t>
            </a:r>
            <a:r>
              <a:rPr lang="en-US" dirty="0" smtClean="0"/>
              <a:t>2003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597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SMRs?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Less than 300 MWe</a:t>
            </a:r>
          </a:p>
          <a:p>
            <a:pPr lvl="1"/>
            <a:r>
              <a:rPr lang="en-US" dirty="0" smtClean="0"/>
              <a:t>Modular</a:t>
            </a:r>
          </a:p>
          <a:p>
            <a:r>
              <a:rPr lang="en-US" dirty="0" smtClean="0"/>
              <a:t>Factory produced</a:t>
            </a:r>
          </a:p>
          <a:p>
            <a:pPr lvl="1"/>
            <a:r>
              <a:rPr lang="en-US" dirty="0" smtClean="0"/>
              <a:t>Manufactured by assembly line</a:t>
            </a:r>
          </a:p>
          <a:p>
            <a:r>
              <a:rPr lang="en-US" dirty="0" smtClean="0"/>
              <a:t>Shipped to final site</a:t>
            </a:r>
          </a:p>
          <a:p>
            <a:pPr lvl="1"/>
            <a:r>
              <a:rPr lang="en-US" dirty="0" smtClean="0"/>
              <a:t>Truck, ship, or rail</a:t>
            </a:r>
          </a:p>
          <a:p>
            <a:r>
              <a:rPr lang="en-US" dirty="0" smtClean="0"/>
              <a:t>Coming to your neighborhood soon!</a:t>
            </a:r>
          </a:p>
          <a:p>
            <a:endParaRPr lang="en-US" dirty="0"/>
          </a:p>
        </p:txBody>
      </p:sp>
      <p:pic>
        <p:nvPicPr>
          <p:cNvPr id="6" name="Picture 1" descr="F:\Energy\Nuclear\Fact Sheets\SMRs\Images\SRS - Scale of SMR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28800"/>
            <a:ext cx="3687131" cy="2982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Terrible Taxpayer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High-risk: transportation, security, insurance</a:t>
            </a:r>
          </a:p>
          <a:p>
            <a:r>
              <a:rPr lang="en-US" dirty="0" smtClean="0"/>
              <a:t>High-cost: $1 billion or more per reactor</a:t>
            </a:r>
          </a:p>
          <a:p>
            <a:r>
              <a:rPr lang="en-US" dirty="0"/>
              <a:t>R</a:t>
            </a:r>
            <a:r>
              <a:rPr lang="en-US" dirty="0" smtClean="0"/>
              <a:t>egulatory and safety concerns</a:t>
            </a:r>
          </a:p>
          <a:p>
            <a:r>
              <a:rPr lang="en-US" dirty="0" smtClean="0"/>
              <a:t>Unknown market</a:t>
            </a:r>
            <a:endParaRPr lang="en-US" dirty="0"/>
          </a:p>
        </p:txBody>
      </p:sp>
      <p:pic>
        <p:nvPicPr>
          <p:cNvPr id="5" name="Picture 3" descr="F:\Energy\Nuclear\Fact Sheets\SMRs\Images\SRS - Scale of SMR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657600"/>
            <a:ext cx="3733800" cy="2703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Cost &amp; High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reliable costs estimates</a:t>
            </a:r>
          </a:p>
          <a:p>
            <a:r>
              <a:rPr lang="en-US" dirty="0" smtClean="0"/>
              <a:t>Estimates that have circulated in the billions</a:t>
            </a:r>
          </a:p>
          <a:p>
            <a:pPr lvl="1"/>
            <a:r>
              <a:rPr lang="en-US" dirty="0" smtClean="0"/>
              <a:t>Approx. $1 billion per 100-150 MWe</a:t>
            </a:r>
          </a:p>
          <a:p>
            <a:pPr lvl="1"/>
            <a:r>
              <a:rPr lang="en-US" dirty="0" smtClean="0"/>
              <a:t>As or more expensive than commercial scale reactors</a:t>
            </a:r>
          </a:p>
          <a:p>
            <a:r>
              <a:rPr lang="en-US" dirty="0" smtClean="0"/>
              <a:t>Cost efficiency based on “modular” concept which has major risks and market concerns</a:t>
            </a:r>
          </a:p>
          <a:p>
            <a:endParaRPr lang="en-US" dirty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 descr="http://www.taxpayer.net/images/uploads/SMRsonwheel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4343400"/>
            <a:ext cx="3971925" cy="19915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Cost &amp; High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914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NRC estimated in 2008 to have SMR review process in place by 2013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438400"/>
            <a:ext cx="4572000" cy="7386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1400" i="1" dirty="0" smtClean="0"/>
              <a:t>“If an appreciable fraction of total SMR initiatives materialized, it would create an untenable situation for the NRC.” – NRC, May 2012</a:t>
            </a:r>
            <a:endParaRPr lang="en-US" sz="1400" i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3429000"/>
            <a:ext cx="7467600" cy="31242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Process: Combined process or back to separate design and construction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Liabilities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Decommissioning costs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Annual fees to NRC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Insurance requirements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Safety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 of control room operators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 of emergency planning zone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Amount of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Dept. of Energy Subsidies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Committed $452 million for licensing support between 2012-2017</a:t>
            </a:r>
          </a:p>
          <a:p>
            <a:r>
              <a:rPr lang="en-US" dirty="0" smtClean="0"/>
              <a:t>Annual funding for advanced R&amp;D</a:t>
            </a:r>
          </a:p>
          <a:p>
            <a:pPr lvl="1"/>
            <a:r>
              <a:rPr lang="en-US" dirty="0" smtClean="0"/>
              <a:t>Approx. $20-25 million per year</a:t>
            </a:r>
          </a:p>
          <a:p>
            <a:r>
              <a:rPr lang="en-US" dirty="0" smtClean="0"/>
              <a:t>First subsidized through SMR program in 2011</a:t>
            </a:r>
          </a:p>
          <a:p>
            <a:r>
              <a:rPr lang="en-US" dirty="0" smtClean="0"/>
              <a:t>Current FY2014 Budget released this April includes </a:t>
            </a:r>
            <a:r>
              <a:rPr lang="en-US" u="sng" dirty="0" smtClean="0"/>
              <a:t>$70 million for licensing support </a:t>
            </a:r>
            <a:r>
              <a:rPr lang="en-US" dirty="0" smtClean="0"/>
              <a:t>and </a:t>
            </a:r>
            <a:r>
              <a:rPr lang="en-US" u="sng" dirty="0" smtClean="0"/>
              <a:t>$20 million for advanced R&amp;D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Dept. of Energy Subsidies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981200"/>
          <a:ext cx="6400799" cy="2895599"/>
        </p:xfrm>
        <a:graphic>
          <a:graphicData uri="http://schemas.openxmlformats.org/drawingml/2006/table">
            <a:tbl>
              <a:tblPr/>
              <a:tblGrid>
                <a:gridCol w="2261371"/>
                <a:gridCol w="1034857"/>
                <a:gridCol w="1034857"/>
                <a:gridCol w="1034857"/>
                <a:gridCol w="1034857"/>
              </a:tblGrid>
              <a:tr h="374579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Table 1: DOE Small Modular Reactor Program Funding (millions)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8015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Sub-Program: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FY2011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(ACTUAL)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FY2012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(ACTUAL)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FY2013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FY2014*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3745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Licensing Support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67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67.410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70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5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Advanced R&amp;D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3.105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24.529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~24.529**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3819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SMR Program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$3.105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91.529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$91.939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Times New Roman"/>
                        </a:rPr>
                        <a:t>$90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731"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i="1" dirty="0">
                          <a:latin typeface="Calibri"/>
                          <a:ea typeface="Times New Roman"/>
                          <a:cs typeface="Times New Roman"/>
                        </a:rPr>
                        <a:t>Source: Consolidated Appropriations Act, 2012 (P.L. 112-74) &amp; Congressional Budget Requests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800" dirty="0" smtClean="0">
                          <a:latin typeface="Calibri"/>
                          <a:ea typeface="Times New Roman"/>
                          <a:cs typeface="Times New Roman"/>
                        </a:rPr>
                        <a:t>Requested</a:t>
                      </a:r>
                      <a:endParaRPr kumimoji="0" lang="en-US" sz="8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**Final allocations have not yet been determined</a:t>
                      </a:r>
                      <a:endParaRPr lang="en-US" sz="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246</TotalTime>
  <Words>965</Words>
  <Application>Microsoft Office PowerPoint</Application>
  <PresentationFormat>On-screen Show (4:3)</PresentationFormat>
  <Paragraphs>191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Subsidizing Small   Modular Reactors</vt:lpstr>
      <vt:lpstr>Taxpayers for Common Sense</vt:lpstr>
      <vt:lpstr>SMRs get a GOLDEN FLEECE</vt:lpstr>
      <vt:lpstr>What are SMRs?</vt:lpstr>
      <vt:lpstr>A Terrible Taxpayer Investment</vt:lpstr>
      <vt:lpstr>High Cost &amp; High Risk</vt:lpstr>
      <vt:lpstr>High Cost &amp; High Risk</vt:lpstr>
      <vt:lpstr>Dept. of Energy Subsidies</vt:lpstr>
      <vt:lpstr>Dept. of Energy Subsidies</vt:lpstr>
      <vt:lpstr>Licensing Subsidies</vt:lpstr>
      <vt:lpstr>Research and Development Subsidies</vt:lpstr>
      <vt:lpstr>Current Applicants</vt:lpstr>
      <vt:lpstr>First  Subsidy Award</vt:lpstr>
      <vt:lpstr>New Solicitation</vt:lpstr>
      <vt:lpstr>Future Taxpayer Concerns</vt:lpstr>
      <vt:lpstr>Slide 16</vt:lpstr>
    </vt:vector>
  </TitlesOfParts>
  <Company>TCS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Subsidizing Small Modular Reactors</dc:title>
  <dc:creator>Autumn</dc:creator>
  <cp:lastModifiedBy>Justin</cp:lastModifiedBy>
  <cp:revision>53</cp:revision>
  <dcterms:created xsi:type="dcterms:W3CDTF">2013-05-28T15:29:26Z</dcterms:created>
  <dcterms:modified xsi:type="dcterms:W3CDTF">2013-05-30T13:21:53Z</dcterms:modified>
</cp:coreProperties>
</file>