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40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B8108-2BF5-424E-A251-7C7B45C17991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F63EA-5917-435F-AE43-81C7BEE81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40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9DD0-8C02-4986-8A5A-E609D0809469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2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9FE6-8AC0-44F4-871F-262EFA2C87D3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0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57A7E-B076-403F-93B0-DBC1DD49FA57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9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B976-0067-4279-9198-D537503B483D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28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E721-E94D-43AA-B566-455FDDD0C1E5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1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65C6-0A1D-45A2-BB36-FCE7603F78C4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2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D61DE-3178-4337-A279-671FC9AB4AD6}" type="datetime1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7BE97-6E13-442E-A5D6-3AF42AA86FD8}" type="datetime1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1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92C03-5C75-4DB5-98A1-2C83A5FD8E7B}" type="datetime1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2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D4054-5876-45B1-88AF-8FAF8BD8A471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7C2D-4236-40A9-AA4B-D2E33E4A1856}" type="datetime1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8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E6245-ADF4-40F6-8FD9-49BF2AAD8DC1}" type="datetime1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1D303-035F-4833-9C7C-F63FF2FBC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0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baldata.com/store/report/%5bquarterly" TargetMode="External"/><Relationship Id="rId2" Type="http://schemas.openxmlformats.org/officeDocument/2006/relationships/hyperlink" Target="https://www.woodmac.com/news/editorial/petroleum-fiscal-systems-insigh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nmeursenergy.com/" TargetMode="External"/><Relationship Id="rId5" Type="http://schemas.openxmlformats.org/officeDocument/2006/relationships/hyperlink" Target="https://www.palantirsolutions.com/palantir-regime-library-prl-country-analysis/" TargetMode="External"/><Relationship Id="rId4" Type="http://schemas.openxmlformats.org/officeDocument/2006/relationships/hyperlink" Target="https://www.globaldata.com/store/repor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Royalty Policy Committee </a:t>
            </a:r>
            <a:r>
              <a:rPr lang="en-US" dirty="0"/>
              <a:t>– Planning, Analysis &amp; Competitiveness Subcommittee </a:t>
            </a:r>
            <a:r>
              <a:rPr lang="en-US" dirty="0" smtClean="0"/>
              <a:t>–Nov</a:t>
            </a:r>
            <a:r>
              <a:rPr lang="en-US" dirty="0"/>
              <a:t>. </a:t>
            </a:r>
            <a:r>
              <a:rPr lang="en-US" dirty="0" smtClean="0"/>
              <a:t>17, 2017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 Presentation on IHS-CERA study and subsequent </a:t>
            </a:r>
            <a:r>
              <a:rPr lang="en-US" dirty="0" smtClean="0"/>
              <a:t>studies</a:t>
            </a:r>
          </a:p>
          <a:p>
            <a:r>
              <a:rPr lang="en-US" dirty="0"/>
              <a:t>  </a:t>
            </a:r>
            <a:r>
              <a:rPr lang="en-US" dirty="0" smtClean="0"/>
              <a:t>Radford Schantz (BOEM)</a:t>
            </a:r>
          </a:p>
          <a:p>
            <a:r>
              <a:rPr lang="en-US" dirty="0" smtClean="0"/>
              <a:t>Sarah Peters (BOEM)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453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Some Country-specific Studies Since 2011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Driving investment: a plan to reform the oil and gas fiscal regime, UK Treasury, 2014; also, Scotland’s Independent Expert Commission on Oil and Gas: </a:t>
            </a:r>
            <a:r>
              <a:rPr lang="en-US" dirty="0" err="1"/>
              <a:t>Maximising</a:t>
            </a:r>
            <a:r>
              <a:rPr lang="en-US" dirty="0"/>
              <a:t> the Total Value Added, </a:t>
            </a:r>
            <a:r>
              <a:rPr lang="en-US" dirty="0" smtClean="0"/>
              <a:t>2014</a:t>
            </a:r>
          </a:p>
          <a:p>
            <a:r>
              <a:rPr lang="en-US" dirty="0"/>
              <a:t>Review of Ireland’s Oil &amp; Gas Fiscal System, Wood Mackenzie, </a:t>
            </a:r>
            <a:r>
              <a:rPr lang="en-US" dirty="0" smtClean="0"/>
              <a:t>2014</a:t>
            </a:r>
          </a:p>
          <a:p>
            <a:r>
              <a:rPr lang="en-US" dirty="0"/>
              <a:t>Licensing and Upstream Petroleum Fiscal Regimes: Assessing Lebanon’s Choices, Carole </a:t>
            </a:r>
            <a:r>
              <a:rPr lang="en-US" dirty="0" err="1"/>
              <a:t>Nakhle</a:t>
            </a:r>
            <a:r>
              <a:rPr lang="en-US" dirty="0"/>
              <a:t>, </a:t>
            </a:r>
            <a:r>
              <a:rPr lang="en-US" dirty="0" smtClean="0"/>
              <a:t>2015</a:t>
            </a:r>
          </a:p>
          <a:p>
            <a:r>
              <a:rPr lang="en-US" dirty="0"/>
              <a:t>The Optimal Petroleum Fiscal Regime for Ghana: An Analysis of Available Alternatives, </a:t>
            </a:r>
            <a:r>
              <a:rPr lang="en-US" dirty="0" err="1"/>
              <a:t>Dankwa</a:t>
            </a:r>
            <a:r>
              <a:rPr lang="en-US" dirty="0"/>
              <a:t> </a:t>
            </a:r>
            <a:r>
              <a:rPr lang="en-US" dirty="0" err="1"/>
              <a:t>Kankam</a:t>
            </a:r>
            <a:r>
              <a:rPr lang="en-US" dirty="0"/>
              <a:t> and Ishmael </a:t>
            </a:r>
            <a:r>
              <a:rPr lang="en-US" dirty="0" err="1"/>
              <a:t>Ackah</a:t>
            </a:r>
            <a:r>
              <a:rPr lang="en-US" dirty="0"/>
              <a:t>, International Journal of Energy Economics and </a:t>
            </a:r>
            <a:r>
              <a:rPr lang="en-US" dirty="0" err="1"/>
              <a:t>Policy,Vol</a:t>
            </a:r>
            <a:r>
              <a:rPr lang="en-US" dirty="0"/>
              <a:t>. 4, No. 3, </a:t>
            </a:r>
            <a:r>
              <a:rPr lang="en-US" dirty="0" smtClean="0"/>
              <a:t>2014</a:t>
            </a:r>
          </a:p>
          <a:p>
            <a:r>
              <a:rPr lang="en-US" dirty="0"/>
              <a:t>Comparative Analysis of Upstream Petroleum Fiscal Systems of Three Petroleum Exporting Countries: Indonesia, Nigeria and Malaysia, </a:t>
            </a:r>
            <a:r>
              <a:rPr lang="en-US" dirty="0" err="1"/>
              <a:t>Babajide</a:t>
            </a:r>
            <a:r>
              <a:rPr lang="en-US" dirty="0"/>
              <a:t> et al,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Mexico </a:t>
            </a:r>
            <a:r>
              <a:rPr lang="en-US" dirty="0"/>
              <a:t>Round 1 Fiscal Terms: The Incentive for Gold Plating, Van Meurs, </a:t>
            </a:r>
            <a:r>
              <a:rPr lang="en-US" dirty="0" smtClean="0"/>
              <a:t>2015</a:t>
            </a:r>
          </a:p>
          <a:p>
            <a:pPr marL="0" indent="0">
              <a:buNone/>
            </a:pPr>
            <a:r>
              <a:rPr lang="en-US" dirty="0" smtClean="0"/>
              <a:t>…and more!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1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On-going Information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u="sng" dirty="0">
                <a:hlinkClick r:id="rId2"/>
              </a:rPr>
              <a:t>https://www.woodmac.com/news/editorial/petroleum-fiscal-systems-insight/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www.globaldata.com/store/report/ </a:t>
            </a:r>
            <a:r>
              <a:rPr lang="en-US" dirty="0" smtClean="0">
                <a:hlinkClick r:id="rId4"/>
              </a:rPr>
              <a:t>[quarterly </a:t>
            </a:r>
            <a:r>
              <a:rPr lang="en-US" dirty="0" smtClean="0"/>
              <a:t>round reports]</a:t>
            </a:r>
          </a:p>
          <a:p>
            <a:r>
              <a:rPr lang="en-US" u="sng" dirty="0" smtClean="0">
                <a:hlinkClick r:id="rId5"/>
              </a:rPr>
              <a:t>https</a:t>
            </a:r>
            <a:r>
              <a:rPr lang="en-US" u="sng" dirty="0">
                <a:hlinkClick r:id="rId5"/>
              </a:rPr>
              <a:t>://www.palantirsolutions.com/palantir-regime-library-prl-country-analysis/</a:t>
            </a:r>
            <a:r>
              <a:rPr lang="en-US" dirty="0"/>
              <a:t>  See also, </a:t>
            </a:r>
            <a:r>
              <a:rPr lang="en-US" i="1" dirty="0"/>
              <a:t>Practical Petroleum Economics and Fiscal Regimes,</a:t>
            </a:r>
            <a:r>
              <a:rPr lang="en-US" dirty="0"/>
              <a:t> Hawkins, 2016 </a:t>
            </a:r>
          </a:p>
          <a:p>
            <a:r>
              <a:rPr lang="en-US" dirty="0"/>
              <a:t>Ernst &amp; Young. </a:t>
            </a:r>
            <a:r>
              <a:rPr lang="en-US" dirty="0" smtClean="0"/>
              <a:t>“</a:t>
            </a:r>
            <a:r>
              <a:rPr lang="en-US" dirty="0"/>
              <a:t>Global oil and gas tax </a:t>
            </a:r>
            <a:r>
              <a:rPr lang="en-US" dirty="0" smtClean="0"/>
              <a:t>guide”,</a:t>
            </a:r>
            <a:endParaRPr lang="en-US" dirty="0"/>
          </a:p>
          <a:p>
            <a:r>
              <a:rPr lang="en-US" u="sng" dirty="0" smtClean="0">
                <a:hlinkClick r:id="rId6"/>
              </a:rPr>
              <a:t>https</a:t>
            </a:r>
            <a:r>
              <a:rPr lang="en-US" u="sng" dirty="0">
                <a:hlinkClick r:id="rId6"/>
              </a:rPr>
              <a:t>://vanmeursenergy.com</a:t>
            </a:r>
            <a:r>
              <a:rPr lang="en-US" u="sng" dirty="0" smtClean="0">
                <a:hlinkClick r:id="rId6"/>
              </a:rPr>
              <a:t>/</a:t>
            </a:r>
            <a:r>
              <a:rPr lang="en-US" dirty="0" smtClean="0"/>
              <a:t>...the </a:t>
            </a:r>
            <a:r>
              <a:rPr lang="en-US" dirty="0"/>
              <a:t>Legal Database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6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IHS-CERA 2011</a:t>
            </a:r>
            <a:br>
              <a:rPr lang="en-US" sz="3200" dirty="0" smtClean="0"/>
            </a:br>
            <a:r>
              <a:rPr lang="en-US" sz="3200" dirty="0" smtClean="0"/>
              <a:t>Fiscal Regimes Included in Comparative Analysis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844" y="1600200"/>
            <a:ext cx="4480311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prstClr val="black"/>
                </a:solidFill>
              </a:rPr>
              <a:t>IHS-CERA 2011</a:t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prstClr val="black"/>
                </a:solidFill>
              </a:rPr>
              <a:t>Comparative Indicators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665" y="2076136"/>
            <a:ext cx="5410669" cy="357409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0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557" y="1676401"/>
            <a:ext cx="5234443" cy="389762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IHS-CERA 2011</a:t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prstClr val="black"/>
                </a:solidFill>
              </a:rPr>
              <a:t>Comparison of Gov’t Take: Offshore Group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867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a similar chart was published for the onshore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3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52611"/>
            <a:ext cx="5568905" cy="403858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IHS-CERA 2011</a:t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prstClr val="black"/>
                </a:solidFill>
              </a:rPr>
              <a:t>Comparison of Profitability (IRR): Offshore Group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8674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a similar chart was published for the onshore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4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IHS-CERA 2011</a:t>
            </a:r>
            <a:br>
              <a:rPr lang="en-US" sz="3200" dirty="0">
                <a:solidFill>
                  <a:prstClr val="black"/>
                </a:solidFill>
              </a:rPr>
            </a:br>
            <a:r>
              <a:rPr lang="en-US" sz="2200" dirty="0" smtClean="0">
                <a:solidFill>
                  <a:prstClr val="black"/>
                </a:solidFill>
              </a:rPr>
              <a:t>Progressivity (Avg. Change in Gov’t Take for a 20% Increase in Profitability)</a:t>
            </a:r>
            <a:endParaRPr lang="en-US" sz="31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37" y="1524001"/>
            <a:ext cx="5852763" cy="416814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8674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 For a decrease in profitability, flip the chart!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2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Competitiveness Review is Effective When…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peer group has been properly identified</a:t>
            </a:r>
          </a:p>
          <a:p>
            <a:pPr lvl="1"/>
            <a:r>
              <a:rPr lang="en-US" dirty="0" smtClean="0"/>
              <a:t>Do the jurisdictions compete with each other for investment?</a:t>
            </a:r>
          </a:p>
          <a:p>
            <a:pPr lvl="1"/>
            <a:r>
              <a:rPr lang="en-US" dirty="0" smtClean="0"/>
              <a:t>Similar type of resources, costs</a:t>
            </a:r>
          </a:p>
          <a:p>
            <a:pPr lvl="1"/>
            <a:r>
              <a:rPr lang="en-US" dirty="0" smtClean="0"/>
              <a:t>Similar investors, global vs. small regional investors</a:t>
            </a:r>
          </a:p>
          <a:p>
            <a:r>
              <a:rPr lang="en-US" dirty="0" smtClean="0"/>
              <a:t>Actual finding and development costs are used</a:t>
            </a:r>
          </a:p>
          <a:p>
            <a:r>
              <a:rPr lang="en-US" dirty="0" smtClean="0"/>
              <a:t>There is a realistic perception of the resource potential</a:t>
            </a:r>
          </a:p>
          <a:p>
            <a:r>
              <a:rPr lang="en-US" dirty="0" smtClean="0"/>
              <a:t>Market analysis is included … Where investments are going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5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Studies Done Since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GlobalData</a:t>
            </a:r>
            <a:r>
              <a:rPr lang="en-US" dirty="0"/>
              <a:t>-BOEM Comparative Studies Since 2011</a:t>
            </a:r>
          </a:p>
          <a:p>
            <a:r>
              <a:rPr lang="en-US" dirty="0"/>
              <a:t>BOEM </a:t>
            </a:r>
            <a:r>
              <a:rPr lang="en-US" dirty="0" smtClean="0"/>
              <a:t>began contracting studies targeted at specific comparisons </a:t>
            </a:r>
            <a:r>
              <a:rPr lang="en-US" dirty="0"/>
              <a:t>in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Mexico Round One Report, </a:t>
            </a:r>
            <a:r>
              <a:rPr lang="en-US" dirty="0" err="1" smtClean="0"/>
              <a:t>GlobalData</a:t>
            </a:r>
            <a:r>
              <a:rPr lang="en-US" dirty="0" smtClean="0"/>
              <a:t>, 2015</a:t>
            </a:r>
          </a:p>
          <a:p>
            <a:pPr lvl="1"/>
            <a:r>
              <a:rPr lang="en-US" dirty="0" smtClean="0"/>
              <a:t>Analysis </a:t>
            </a:r>
            <a:r>
              <a:rPr lang="en-US" dirty="0"/>
              <a:t>on Government Responses to Low Oil Prices, </a:t>
            </a:r>
            <a:r>
              <a:rPr lang="en-US" dirty="0" err="1"/>
              <a:t>GlobalData</a:t>
            </a:r>
            <a:r>
              <a:rPr lang="en-US" dirty="0"/>
              <a:t>, </a:t>
            </a:r>
            <a:r>
              <a:rPr lang="en-US" dirty="0" smtClean="0"/>
              <a:t>2016</a:t>
            </a:r>
          </a:p>
          <a:p>
            <a:r>
              <a:rPr lang="en-US" dirty="0"/>
              <a:t>Quarterly Bid Round Reports, </a:t>
            </a:r>
            <a:r>
              <a:rPr lang="en-US" dirty="0" err="1"/>
              <a:t>GlobalData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4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Other </a:t>
            </a:r>
            <a:r>
              <a:rPr lang="en-US" dirty="0"/>
              <a:t>Large Studies Since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Government Fiscal Strategies under Low Oil Prices and Climate Change. 3rd Government Oil and Gas Summit, March 1, 2016. Pedro van </a:t>
            </a:r>
            <a:r>
              <a:rPr lang="en-US" dirty="0" smtClean="0"/>
              <a:t>Meurs</a:t>
            </a:r>
          </a:p>
          <a:p>
            <a:r>
              <a:rPr lang="en-US" dirty="0"/>
              <a:t>Flexible Gross Split Sharing: A new fiscal model for the upstream petroleum industry, May 2017.  </a:t>
            </a:r>
            <a:r>
              <a:rPr lang="en-US" dirty="0" smtClean="0"/>
              <a:t>Van Meurs Energy</a:t>
            </a:r>
          </a:p>
          <a:p>
            <a:r>
              <a:rPr lang="en-US" dirty="0"/>
              <a:t>Fiscal systems for oil in North America, Wood Mackenzie,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D303-035F-4833-9C7C-F63FF2FBC4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420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Royalty Policy Committee – Planning, Analysis &amp; Competitiveness Subcommittee –Nov. 17, 2017</vt:lpstr>
      <vt:lpstr>IHS-CERA 2011 Fiscal Regimes Included in Comparative Analysis</vt:lpstr>
      <vt:lpstr>IHS-CERA 2011 Comparative Indicators</vt:lpstr>
      <vt:lpstr>IHS-CERA 2011 Comparison of Gov’t Take: Offshore Group</vt:lpstr>
      <vt:lpstr>IHS-CERA 2011 Comparison of Profitability (IRR): Offshore Group</vt:lpstr>
      <vt:lpstr>IHS-CERA 2011 Progressivity (Avg. Change in Gov’t Take for a 20% Increase in Profitability)</vt:lpstr>
      <vt:lpstr>A Competitiveness Review is Effective When…</vt:lpstr>
      <vt:lpstr>Studies Done Since 2011</vt:lpstr>
      <vt:lpstr>Some Other Large Studies Since 2011</vt:lpstr>
      <vt:lpstr>Some Country-specific Studies Since 2011</vt:lpstr>
      <vt:lpstr>On-going Information Services</vt:lpstr>
    </vt:vector>
  </TitlesOfParts>
  <Company>DOI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Royalty Policy Committee – Planning, Analysis &amp; Competitiveness Subcommittee –Nov. 17, 2017</dc:title>
  <dc:creator>Schantz, Radford</dc:creator>
  <cp:lastModifiedBy>McKee, Colin</cp:lastModifiedBy>
  <cp:revision>7</cp:revision>
  <dcterms:created xsi:type="dcterms:W3CDTF">2017-11-16T19:58:05Z</dcterms:created>
  <dcterms:modified xsi:type="dcterms:W3CDTF">2017-11-17T15:03:10Z</dcterms:modified>
</cp:coreProperties>
</file>