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3" r:id="rId4"/>
    <p:sldId id="261" r:id="rId5"/>
    <p:sldId id="262" r:id="rId6"/>
    <p:sldId id="260" r:id="rId7"/>
    <p:sldId id="267" r:id="rId8"/>
    <p:sldId id="266" r:id="rId9"/>
    <p:sldId id="265" r:id="rId10"/>
    <p:sldId id="264" r:id="rId11"/>
    <p:sldId id="258" r:id="rId12"/>
    <p:sldId id="25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varScale="1">
        <p:scale>
          <a:sx n="81" d="100"/>
          <a:sy n="81" d="100"/>
        </p:scale>
        <p:origin x="9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5B5E9-ACC7-374C-BA77-AB32C70E71FD}" type="datetimeFigureOut">
              <a:rPr lang="en-US" smtClean="0"/>
              <a:t>11/22/2016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61F59-C41E-FA4F-AA39-DA551D350FFD}" type="slidenum">
              <a:rPr lang="en-US" smtClean="0"/>
              <a:t>‹#›</a:t>
            </a:fld>
            <a:endParaRPr lang="en-US"/>
          </a:p>
        </p:txBody>
      </p:sp>
    </p:spTree>
    <p:extLst>
      <p:ext uri="{BB962C8B-B14F-4D97-AF65-F5344CB8AC3E}">
        <p14:creationId xmlns:p14="http://schemas.microsoft.com/office/powerpoint/2010/main" val="43746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F1A614-C427-B642-8082-CE65FBF9174A}"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3D389-1737-1046-9755-77BFE5C3C4EF}" type="slidenum">
              <a:rPr lang="en-US" smtClean="0"/>
              <a:t>‹#›</a:t>
            </a:fld>
            <a:endParaRPr lang="en-US"/>
          </a:p>
        </p:txBody>
      </p:sp>
    </p:spTree>
    <p:extLst>
      <p:ext uri="{BB962C8B-B14F-4D97-AF65-F5344CB8AC3E}">
        <p14:creationId xmlns:p14="http://schemas.microsoft.com/office/powerpoint/2010/main" val="110907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1A614-C427-B642-8082-CE65FBF9174A}"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3D389-1737-1046-9755-77BFE5C3C4EF}" type="slidenum">
              <a:rPr lang="en-US" smtClean="0"/>
              <a:t>‹#›</a:t>
            </a:fld>
            <a:endParaRPr lang="en-US"/>
          </a:p>
        </p:txBody>
      </p:sp>
    </p:spTree>
    <p:extLst>
      <p:ext uri="{BB962C8B-B14F-4D97-AF65-F5344CB8AC3E}">
        <p14:creationId xmlns:p14="http://schemas.microsoft.com/office/powerpoint/2010/main" val="39546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1A614-C427-B642-8082-CE65FBF9174A}"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3D389-1737-1046-9755-77BFE5C3C4EF}" type="slidenum">
              <a:rPr lang="en-US" smtClean="0"/>
              <a:t>‹#›</a:t>
            </a:fld>
            <a:endParaRPr lang="en-US"/>
          </a:p>
        </p:txBody>
      </p:sp>
    </p:spTree>
    <p:extLst>
      <p:ext uri="{BB962C8B-B14F-4D97-AF65-F5344CB8AC3E}">
        <p14:creationId xmlns:p14="http://schemas.microsoft.com/office/powerpoint/2010/main" val="16297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1A614-C427-B642-8082-CE65FBF9174A}"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3D389-1737-1046-9755-77BFE5C3C4EF}" type="slidenum">
              <a:rPr lang="en-US" smtClean="0"/>
              <a:t>‹#›</a:t>
            </a:fld>
            <a:endParaRPr lang="en-US"/>
          </a:p>
        </p:txBody>
      </p:sp>
    </p:spTree>
    <p:extLst>
      <p:ext uri="{BB962C8B-B14F-4D97-AF65-F5344CB8AC3E}">
        <p14:creationId xmlns:p14="http://schemas.microsoft.com/office/powerpoint/2010/main" val="6353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F1A614-C427-B642-8082-CE65FBF9174A}"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3D389-1737-1046-9755-77BFE5C3C4EF}" type="slidenum">
              <a:rPr lang="en-US" smtClean="0"/>
              <a:t>‹#›</a:t>
            </a:fld>
            <a:endParaRPr lang="en-US"/>
          </a:p>
        </p:txBody>
      </p:sp>
    </p:spTree>
    <p:extLst>
      <p:ext uri="{BB962C8B-B14F-4D97-AF65-F5344CB8AC3E}">
        <p14:creationId xmlns:p14="http://schemas.microsoft.com/office/powerpoint/2010/main" val="55412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F1A614-C427-B642-8082-CE65FBF9174A}"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3D389-1737-1046-9755-77BFE5C3C4EF}" type="slidenum">
              <a:rPr lang="en-US" smtClean="0"/>
              <a:t>‹#›</a:t>
            </a:fld>
            <a:endParaRPr lang="en-US"/>
          </a:p>
        </p:txBody>
      </p:sp>
    </p:spTree>
    <p:extLst>
      <p:ext uri="{BB962C8B-B14F-4D97-AF65-F5344CB8AC3E}">
        <p14:creationId xmlns:p14="http://schemas.microsoft.com/office/powerpoint/2010/main" val="175845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F1A614-C427-B642-8082-CE65FBF9174A}" type="datetimeFigureOut">
              <a:rPr lang="en-US" smtClean="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3D389-1737-1046-9755-77BFE5C3C4EF}" type="slidenum">
              <a:rPr lang="en-US" smtClean="0"/>
              <a:t>‹#›</a:t>
            </a:fld>
            <a:endParaRPr lang="en-US"/>
          </a:p>
        </p:txBody>
      </p:sp>
    </p:spTree>
    <p:extLst>
      <p:ext uri="{BB962C8B-B14F-4D97-AF65-F5344CB8AC3E}">
        <p14:creationId xmlns:p14="http://schemas.microsoft.com/office/powerpoint/2010/main" val="68340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F1A614-C427-B642-8082-CE65FBF9174A}" type="datetimeFigureOut">
              <a:rPr lang="en-US" smtClean="0"/>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3D389-1737-1046-9755-77BFE5C3C4EF}" type="slidenum">
              <a:rPr lang="en-US" smtClean="0"/>
              <a:t>‹#›</a:t>
            </a:fld>
            <a:endParaRPr lang="en-US"/>
          </a:p>
        </p:txBody>
      </p:sp>
    </p:spTree>
    <p:extLst>
      <p:ext uri="{BB962C8B-B14F-4D97-AF65-F5344CB8AC3E}">
        <p14:creationId xmlns:p14="http://schemas.microsoft.com/office/powerpoint/2010/main" val="121261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1A614-C427-B642-8082-CE65FBF9174A}" type="datetimeFigureOut">
              <a:rPr lang="en-US" smtClean="0"/>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3D389-1737-1046-9755-77BFE5C3C4EF}" type="slidenum">
              <a:rPr lang="en-US" smtClean="0"/>
              <a:t>‹#›</a:t>
            </a:fld>
            <a:endParaRPr lang="en-US"/>
          </a:p>
        </p:txBody>
      </p:sp>
    </p:spTree>
    <p:extLst>
      <p:ext uri="{BB962C8B-B14F-4D97-AF65-F5344CB8AC3E}">
        <p14:creationId xmlns:p14="http://schemas.microsoft.com/office/powerpoint/2010/main" val="85152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1A614-C427-B642-8082-CE65FBF9174A}"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3D389-1737-1046-9755-77BFE5C3C4EF}" type="slidenum">
              <a:rPr lang="en-US" smtClean="0"/>
              <a:t>‹#›</a:t>
            </a:fld>
            <a:endParaRPr lang="en-US"/>
          </a:p>
        </p:txBody>
      </p:sp>
    </p:spTree>
    <p:extLst>
      <p:ext uri="{BB962C8B-B14F-4D97-AF65-F5344CB8AC3E}">
        <p14:creationId xmlns:p14="http://schemas.microsoft.com/office/powerpoint/2010/main" val="68279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1A614-C427-B642-8082-CE65FBF9174A}"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3D389-1737-1046-9755-77BFE5C3C4EF}" type="slidenum">
              <a:rPr lang="en-US" smtClean="0"/>
              <a:t>‹#›</a:t>
            </a:fld>
            <a:endParaRPr lang="en-US"/>
          </a:p>
        </p:txBody>
      </p:sp>
    </p:spTree>
    <p:extLst>
      <p:ext uri="{BB962C8B-B14F-4D97-AF65-F5344CB8AC3E}">
        <p14:creationId xmlns:p14="http://schemas.microsoft.com/office/powerpoint/2010/main" val="169927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1A614-C427-B642-8082-CE65FBF9174A}" type="datetimeFigureOut">
              <a:rPr lang="en-US" smtClean="0"/>
              <a:t>11/22/2016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3D389-1737-1046-9755-77BFE5C3C4EF}" type="slidenum">
              <a:rPr lang="en-US" smtClean="0"/>
              <a:t>‹#›</a:t>
            </a:fld>
            <a:endParaRPr lang="en-US"/>
          </a:p>
        </p:txBody>
      </p:sp>
    </p:spTree>
    <p:extLst>
      <p:ext uri="{BB962C8B-B14F-4D97-AF65-F5344CB8AC3E}">
        <p14:creationId xmlns:p14="http://schemas.microsoft.com/office/powerpoint/2010/main" val="2124933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080" y="588963"/>
            <a:ext cx="9144000" cy="2387600"/>
          </a:xfrm>
        </p:spPr>
        <p:txBody>
          <a:bodyPr>
            <a:normAutofit fontScale="90000"/>
          </a:bodyPr>
          <a:lstStyle/>
          <a:p>
            <a:r>
              <a:rPr lang="en-US" dirty="0" smtClean="0"/>
              <a:t>Religious Community Support for the BLM Methane Rule</a:t>
            </a:r>
            <a:endParaRPr lang="en-US" dirty="0"/>
          </a:p>
        </p:txBody>
      </p:sp>
      <p:sp>
        <p:nvSpPr>
          <p:cNvPr id="3" name="Subtitle 2"/>
          <p:cNvSpPr>
            <a:spLocks noGrp="1"/>
          </p:cNvSpPr>
          <p:nvPr>
            <p:ph type="subTitle" idx="1"/>
          </p:nvPr>
        </p:nvSpPr>
        <p:spPr>
          <a:xfrm>
            <a:off x="1402080" y="4277519"/>
            <a:ext cx="5044440" cy="1655762"/>
          </a:xfrm>
        </p:spPr>
        <p:txBody>
          <a:bodyPr>
            <a:noAutofit/>
          </a:bodyPr>
          <a:lstStyle/>
          <a:p>
            <a:r>
              <a:rPr lang="en-US" sz="3200" dirty="0" smtClean="0"/>
              <a:t>Shantha Ready Alonso</a:t>
            </a:r>
          </a:p>
          <a:p>
            <a:r>
              <a:rPr lang="en-US" sz="3200" dirty="0" smtClean="0"/>
              <a:t>Executive Director</a:t>
            </a:r>
          </a:p>
          <a:p>
            <a:r>
              <a:rPr lang="en-US" sz="3200" dirty="0" smtClean="0"/>
              <a:t>Creation Justice Ministries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820" y="3352800"/>
            <a:ext cx="4674535" cy="3505200"/>
          </a:xfrm>
          <a:prstGeom prst="rect">
            <a:avLst/>
          </a:prstGeom>
        </p:spPr>
      </p:pic>
    </p:spTree>
    <p:extLst>
      <p:ext uri="{BB962C8B-B14F-4D97-AF65-F5344CB8AC3E}">
        <p14:creationId xmlns:p14="http://schemas.microsoft.com/office/powerpoint/2010/main" val="105082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332412" cy="1600200"/>
          </a:xfrm>
        </p:spPr>
        <p:txBody>
          <a:bodyPr>
            <a:normAutofit/>
          </a:bodyPr>
          <a:lstStyle/>
          <a:p>
            <a:r>
              <a:rPr lang="en-US" b="1" dirty="0" smtClean="0"/>
              <a:t>Adrian Miller, Executive Director, Colorado Council of Churches</a:t>
            </a:r>
            <a:endParaRPr lang="en-US" b="1" dirty="0"/>
          </a:p>
        </p:txBody>
      </p:sp>
      <p:pic>
        <p:nvPicPr>
          <p:cNvPr id="5" name="Content Placeholder 4"/>
          <p:cNvPicPr>
            <a:picLocks noGrp="1" noChangeAspect="1"/>
          </p:cNvPicPr>
          <p:nvPr>
            <p:ph idx="1"/>
          </p:nvPr>
        </p:nvPicPr>
        <p:blipFill>
          <a:blip r:embed="rId2"/>
          <a:stretch>
            <a:fillRect/>
          </a:stretch>
        </p:blipFill>
        <p:spPr>
          <a:xfrm>
            <a:off x="6804767" y="457200"/>
            <a:ext cx="4076593" cy="5395491"/>
          </a:xfrm>
        </p:spPr>
      </p:pic>
      <p:sp>
        <p:nvSpPr>
          <p:cNvPr id="4" name="Text Placeholder 3"/>
          <p:cNvSpPr>
            <a:spLocks noGrp="1"/>
          </p:cNvSpPr>
          <p:nvPr>
            <p:ph type="body" sz="half" idx="2"/>
          </p:nvPr>
        </p:nvSpPr>
        <p:spPr>
          <a:xfrm>
            <a:off x="839788" y="2255520"/>
            <a:ext cx="5682932" cy="3613468"/>
          </a:xfrm>
        </p:spPr>
        <p:txBody>
          <a:bodyPr>
            <a:normAutofit fontScale="92500" lnSpcReduction="10000"/>
          </a:bodyPr>
          <a:lstStyle/>
          <a:p>
            <a:r>
              <a:rPr lang="en-US" sz="2800" dirty="0" smtClean="0"/>
              <a:t>“When oil and gas companies realize they are inextricably linked to the physical health of the local community, the thriving of the local economy, and the healing of God’s creation, we can, and will, ALL do better.</a:t>
            </a:r>
          </a:p>
          <a:p>
            <a:endParaRPr lang="en-US" sz="2800" dirty="0"/>
          </a:p>
          <a:p>
            <a:r>
              <a:rPr lang="en-US" sz="2800" dirty="0" smtClean="0"/>
              <a:t>The BLM has taken a strong and sensible approach to their Natural Gas Waste Rule. It will benefit our community.”</a:t>
            </a:r>
            <a:endParaRPr lang="en-US" sz="2800" dirty="0"/>
          </a:p>
        </p:txBody>
      </p:sp>
      <p:sp>
        <p:nvSpPr>
          <p:cNvPr id="6" name="TextBox 5"/>
          <p:cNvSpPr txBox="1"/>
          <p:nvPr/>
        </p:nvSpPr>
        <p:spPr>
          <a:xfrm>
            <a:off x="1997196" y="6067108"/>
            <a:ext cx="4525524" cy="369332"/>
          </a:xfrm>
          <a:prstGeom prst="rect">
            <a:avLst/>
          </a:prstGeom>
          <a:noFill/>
        </p:spPr>
        <p:txBody>
          <a:bodyPr wrap="square" rtlCol="0">
            <a:spAutoFit/>
          </a:bodyPr>
          <a:lstStyle/>
          <a:p>
            <a:r>
              <a:rPr lang="en-US" dirty="0" smtClean="0"/>
              <a:t>Media Statement, August 25, 2016</a:t>
            </a:r>
            <a:endParaRPr lang="en-US" dirty="0"/>
          </a:p>
        </p:txBody>
      </p:sp>
    </p:spTree>
    <p:extLst>
      <p:ext uri="{BB962C8B-B14F-4D97-AF65-F5344CB8AC3E}">
        <p14:creationId xmlns:p14="http://schemas.microsoft.com/office/powerpoint/2010/main" val="129027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052" y="600293"/>
            <a:ext cx="6109652" cy="1062037"/>
          </a:xfrm>
        </p:spPr>
        <p:txBody>
          <a:bodyPr>
            <a:normAutofit/>
          </a:bodyPr>
          <a:lstStyle/>
          <a:p>
            <a:r>
              <a:rPr lang="en-US" b="1" dirty="0" err="1" smtClean="0"/>
              <a:t>Chesie</a:t>
            </a:r>
            <a:r>
              <a:rPr lang="en-US" b="1" dirty="0" smtClean="0"/>
              <a:t> Lee, Executive Director, Wyoming Association of Churches</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99405" y="1023499"/>
            <a:ext cx="3800417" cy="4873625"/>
          </a:xfrm>
        </p:spPr>
      </p:pic>
      <p:sp>
        <p:nvSpPr>
          <p:cNvPr id="4" name="Text Placeholder 3"/>
          <p:cNvSpPr>
            <a:spLocks noGrp="1"/>
          </p:cNvSpPr>
          <p:nvPr>
            <p:ph type="body" sz="half" idx="2"/>
          </p:nvPr>
        </p:nvSpPr>
        <p:spPr>
          <a:xfrm>
            <a:off x="351692" y="1970648"/>
            <a:ext cx="7498080" cy="3811588"/>
          </a:xfrm>
        </p:spPr>
        <p:txBody>
          <a:bodyPr>
            <a:noAutofit/>
          </a:bodyPr>
          <a:lstStyle/>
          <a:p>
            <a:r>
              <a:rPr lang="en-US" sz="2800" b="1" dirty="0" smtClean="0"/>
              <a:t>“With the Wyoming State Legislature's recent moves to cut funding for schools and health care, Lee said she thinks now is not the time to let critical resources vanish into thin air.</a:t>
            </a:r>
            <a:r>
              <a:rPr lang="en-US" sz="2800" dirty="0" smtClean="0"/>
              <a:t/>
            </a:r>
            <a:br>
              <a:rPr lang="en-US" sz="2800" dirty="0" smtClean="0"/>
            </a:br>
            <a:r>
              <a:rPr lang="en-US" sz="2800" dirty="0" smtClean="0"/>
              <a:t/>
            </a:r>
            <a:br>
              <a:rPr lang="en-US" sz="2800" dirty="0" smtClean="0"/>
            </a:br>
            <a:r>
              <a:rPr lang="en-US" sz="2800" dirty="0" smtClean="0"/>
              <a:t>‘We're facing severe budget cuts because of the downturn in energy-related tax revenues, and it's not something that Wyoming can afford to lose,’ Lee said. ‘</a:t>
            </a:r>
            <a:r>
              <a:rPr lang="en-US" sz="2800" b="1" dirty="0" smtClean="0"/>
              <a:t>It's really the working poor and children that are suffering the most from this’."</a:t>
            </a:r>
            <a:endParaRPr lang="en-US" sz="2800" b="1" dirty="0"/>
          </a:p>
        </p:txBody>
      </p:sp>
      <p:sp>
        <p:nvSpPr>
          <p:cNvPr id="6" name="TextBox 5"/>
          <p:cNvSpPr txBox="1"/>
          <p:nvPr/>
        </p:nvSpPr>
        <p:spPr>
          <a:xfrm>
            <a:off x="1935820" y="6398871"/>
            <a:ext cx="4525524" cy="369332"/>
          </a:xfrm>
          <a:prstGeom prst="rect">
            <a:avLst/>
          </a:prstGeom>
          <a:noFill/>
        </p:spPr>
        <p:txBody>
          <a:bodyPr wrap="square" rtlCol="0">
            <a:spAutoFit/>
          </a:bodyPr>
          <a:lstStyle/>
          <a:p>
            <a:r>
              <a:rPr lang="en-US" dirty="0" smtClean="0"/>
              <a:t>Public News Service, August 25, 2016</a:t>
            </a:r>
            <a:endParaRPr lang="en-US" dirty="0"/>
          </a:p>
        </p:txBody>
      </p:sp>
    </p:spTree>
    <p:extLst>
      <p:ext uri="{BB962C8B-B14F-4D97-AF65-F5344CB8AC3E}">
        <p14:creationId xmlns:p14="http://schemas.microsoft.com/office/powerpoint/2010/main" val="145719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09954"/>
            <a:ext cx="6489480" cy="1600200"/>
          </a:xfrm>
        </p:spPr>
        <p:txBody>
          <a:bodyPr>
            <a:normAutofit/>
          </a:bodyPr>
          <a:lstStyle/>
          <a:p>
            <a:r>
              <a:rPr lang="en-US" b="1" dirty="0" smtClean="0"/>
              <a:t>Sr. Joan Brown, OFS</a:t>
            </a:r>
            <a:br>
              <a:rPr lang="en-US" b="1" dirty="0" smtClean="0"/>
            </a:br>
            <a:r>
              <a:rPr lang="en-US" b="1" dirty="0" smtClean="0"/>
              <a:t>Executive Director, New Mexico Interfaith Power and Light</a:t>
            </a:r>
            <a:endParaRPr lang="en-US" b="1" dirty="0"/>
          </a:p>
        </p:txBody>
      </p:sp>
      <p:pic>
        <p:nvPicPr>
          <p:cNvPr id="5" name="Content Placeholder 4"/>
          <p:cNvPicPr>
            <a:picLocks noGrp="1" noChangeAspect="1"/>
          </p:cNvPicPr>
          <p:nvPr>
            <p:ph idx="1"/>
          </p:nvPr>
        </p:nvPicPr>
        <p:blipFill>
          <a:blip r:embed="rId2"/>
          <a:stretch>
            <a:fillRect/>
          </a:stretch>
        </p:blipFill>
        <p:spPr>
          <a:xfrm>
            <a:off x="7801503" y="1165159"/>
            <a:ext cx="3594629" cy="4703829"/>
          </a:xfrm>
        </p:spPr>
      </p:pic>
      <p:sp>
        <p:nvSpPr>
          <p:cNvPr id="4" name="Text Placeholder 3"/>
          <p:cNvSpPr>
            <a:spLocks noGrp="1"/>
          </p:cNvSpPr>
          <p:nvPr>
            <p:ph type="body" sz="half" idx="2"/>
          </p:nvPr>
        </p:nvSpPr>
        <p:spPr>
          <a:xfrm>
            <a:off x="839788" y="2217590"/>
            <a:ext cx="6672360" cy="3294600"/>
          </a:xfrm>
        </p:spPr>
        <p:txBody>
          <a:bodyPr>
            <a:noAutofit/>
          </a:bodyPr>
          <a:lstStyle/>
          <a:p>
            <a:r>
              <a:rPr lang="en-US" sz="2800" dirty="0" smtClean="0"/>
              <a:t>“Our state has lost $50 million in royalty revenue that would have gone to our state’s education. All while we are next to last in education and nearly first in child poverty</a:t>
            </a:r>
            <a:r>
              <a:rPr lang="is-IS" sz="2800" dirty="0" smtClean="0"/>
              <a:t>…</a:t>
            </a:r>
            <a:endParaRPr lang="is-IS" sz="2800" dirty="0"/>
          </a:p>
          <a:p>
            <a:r>
              <a:rPr lang="is-IS" sz="2800" dirty="0" smtClean="0"/>
              <a:t>Pope Francis links stewardship of creation and a just economy together. He addresses very explicitly the need to maximize the efficienct use of non renewable energy as one way of addressing ’the throw-away culture’.</a:t>
            </a:r>
            <a:r>
              <a:rPr lang="en-US" sz="2800" dirty="0" smtClean="0"/>
              <a:t>”</a:t>
            </a:r>
            <a:endParaRPr lang="en-US" sz="2800" dirty="0"/>
          </a:p>
        </p:txBody>
      </p:sp>
      <p:sp>
        <p:nvSpPr>
          <p:cNvPr id="6" name="TextBox 5"/>
          <p:cNvSpPr txBox="1"/>
          <p:nvPr/>
        </p:nvSpPr>
        <p:spPr>
          <a:xfrm>
            <a:off x="4084528" y="6189784"/>
            <a:ext cx="4525524" cy="369332"/>
          </a:xfrm>
          <a:prstGeom prst="rect">
            <a:avLst/>
          </a:prstGeom>
          <a:noFill/>
        </p:spPr>
        <p:txBody>
          <a:bodyPr wrap="square" rtlCol="0">
            <a:spAutoFit/>
          </a:bodyPr>
          <a:lstStyle/>
          <a:p>
            <a:r>
              <a:rPr lang="en-US" dirty="0" smtClean="0"/>
              <a:t>Press </a:t>
            </a:r>
            <a:r>
              <a:rPr lang="en-US" smtClean="0"/>
              <a:t>Briefing Statement, </a:t>
            </a:r>
            <a:r>
              <a:rPr lang="en-US" dirty="0" smtClean="0"/>
              <a:t>August 24, 2016</a:t>
            </a:r>
            <a:endParaRPr lang="en-US" dirty="0"/>
          </a:p>
        </p:txBody>
      </p:sp>
    </p:spTree>
    <p:extLst>
      <p:ext uri="{BB962C8B-B14F-4D97-AF65-F5344CB8AC3E}">
        <p14:creationId xmlns:p14="http://schemas.microsoft.com/office/powerpoint/2010/main" val="164966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080" y="588963"/>
            <a:ext cx="9144000" cy="2387600"/>
          </a:xfrm>
        </p:spPr>
        <p:txBody>
          <a:bodyPr>
            <a:normAutofit fontScale="90000"/>
          </a:bodyPr>
          <a:lstStyle/>
          <a:p>
            <a:r>
              <a:rPr lang="en-US" dirty="0" smtClean="0"/>
              <a:t>Religious Community Support for the BLM Methane Rule</a:t>
            </a:r>
            <a:endParaRPr lang="en-US" dirty="0"/>
          </a:p>
        </p:txBody>
      </p:sp>
      <p:sp>
        <p:nvSpPr>
          <p:cNvPr id="3" name="Subtitle 2"/>
          <p:cNvSpPr>
            <a:spLocks noGrp="1"/>
          </p:cNvSpPr>
          <p:nvPr>
            <p:ph type="subTitle" idx="1"/>
          </p:nvPr>
        </p:nvSpPr>
        <p:spPr>
          <a:xfrm>
            <a:off x="1402080" y="4277519"/>
            <a:ext cx="5044440" cy="1655762"/>
          </a:xfrm>
        </p:spPr>
        <p:txBody>
          <a:bodyPr>
            <a:noAutofit/>
          </a:bodyPr>
          <a:lstStyle/>
          <a:p>
            <a:r>
              <a:rPr lang="en-US" sz="3200" dirty="0" smtClean="0"/>
              <a:t>Shantha Ready Alonso</a:t>
            </a:r>
          </a:p>
          <a:p>
            <a:r>
              <a:rPr lang="en-US" sz="3200" dirty="0" smtClean="0"/>
              <a:t>Executive Director</a:t>
            </a:r>
          </a:p>
          <a:p>
            <a:r>
              <a:rPr lang="en-US" sz="3200" dirty="0" smtClean="0"/>
              <a:t>Creation Justice Ministries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820" y="3352800"/>
            <a:ext cx="4674535" cy="3505200"/>
          </a:xfrm>
          <a:prstGeom prst="rect">
            <a:avLst/>
          </a:prstGeom>
        </p:spPr>
      </p:pic>
    </p:spTree>
    <p:extLst>
      <p:ext uri="{BB962C8B-B14F-4D97-AF65-F5344CB8AC3E}">
        <p14:creationId xmlns:p14="http://schemas.microsoft.com/office/powerpoint/2010/main" val="169707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989965"/>
            <a:ext cx="3992880" cy="4481195"/>
          </a:xfrm>
        </p:spPr>
        <p:txBody>
          <a:bodyPr>
            <a:noAutofit/>
          </a:bodyPr>
          <a:lstStyle/>
          <a:p>
            <a:r>
              <a:rPr lang="en-US" sz="5400" dirty="0" smtClean="0"/>
              <a:t>What does stewardship mean to Christians?</a:t>
            </a:r>
            <a:endParaRPr lang="en-US" sz="5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9680" y="365125"/>
            <a:ext cx="6111240" cy="6111240"/>
          </a:xfrm>
          <a:prstGeom prst="rect">
            <a:avLst/>
          </a:prstGeom>
        </p:spPr>
      </p:pic>
    </p:spTree>
    <p:extLst>
      <p:ext uri="{BB962C8B-B14F-4D97-AF65-F5344CB8AC3E}">
        <p14:creationId xmlns:p14="http://schemas.microsoft.com/office/powerpoint/2010/main" val="25422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240972" cy="1600200"/>
          </a:xfrm>
        </p:spPr>
        <p:txBody>
          <a:bodyPr>
            <a:normAutofit/>
          </a:bodyPr>
          <a:lstStyle/>
          <a:p>
            <a:r>
              <a:rPr lang="en-US" b="1" dirty="0" err="1" smtClean="0"/>
              <a:t>Chesie</a:t>
            </a:r>
            <a:r>
              <a:rPr lang="en-US" b="1" dirty="0" smtClean="0"/>
              <a:t> Lee, Executive Director, Wyoming Association of Churches</a:t>
            </a:r>
            <a:endParaRPr lang="en-US" b="1" dirty="0"/>
          </a:p>
        </p:txBody>
      </p:sp>
      <p:sp>
        <p:nvSpPr>
          <p:cNvPr id="4" name="Text Placeholder 3"/>
          <p:cNvSpPr>
            <a:spLocks noGrp="1"/>
          </p:cNvSpPr>
          <p:nvPr>
            <p:ph type="body" sz="half" idx="2"/>
          </p:nvPr>
        </p:nvSpPr>
        <p:spPr>
          <a:xfrm>
            <a:off x="839788" y="2484120"/>
            <a:ext cx="5529291" cy="3811588"/>
          </a:xfrm>
        </p:spPr>
        <p:txBody>
          <a:bodyPr>
            <a:normAutofit/>
          </a:bodyPr>
          <a:lstStyle/>
          <a:p>
            <a:r>
              <a:rPr lang="en-US" sz="2800" dirty="0"/>
              <a:t>“In Wyoming, we welcome this opportunity for public dialogue about stewardship of God’s creation, including the finite natural resource of natural gas. Right now, enough natural gas is being wasted annually on America’s public lands to supply the entire state of Wyoming for a year.” </a:t>
            </a:r>
          </a:p>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8719" y="972185"/>
            <a:ext cx="3800417" cy="4873625"/>
          </a:xfrm>
        </p:spPr>
      </p:pic>
      <p:sp>
        <p:nvSpPr>
          <p:cNvPr id="6" name="TextBox 5"/>
          <p:cNvSpPr txBox="1"/>
          <p:nvPr/>
        </p:nvSpPr>
        <p:spPr>
          <a:xfrm>
            <a:off x="2148424" y="6148824"/>
            <a:ext cx="4525524" cy="369332"/>
          </a:xfrm>
          <a:prstGeom prst="rect">
            <a:avLst/>
          </a:prstGeom>
          <a:noFill/>
        </p:spPr>
        <p:txBody>
          <a:bodyPr wrap="square" rtlCol="0">
            <a:spAutoFit/>
          </a:bodyPr>
          <a:lstStyle/>
          <a:p>
            <a:r>
              <a:rPr lang="en-US" dirty="0" smtClean="0"/>
              <a:t>Media Statement, January 22, 2016</a:t>
            </a:r>
            <a:endParaRPr lang="en-US" dirty="0"/>
          </a:p>
        </p:txBody>
      </p:sp>
    </p:spTree>
    <p:extLst>
      <p:ext uri="{BB962C8B-B14F-4D97-AF65-F5344CB8AC3E}">
        <p14:creationId xmlns:p14="http://schemas.microsoft.com/office/powerpoint/2010/main" val="88742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042852" cy="1600200"/>
          </a:xfrm>
        </p:spPr>
        <p:txBody>
          <a:bodyPr>
            <a:normAutofit fontScale="90000"/>
          </a:bodyPr>
          <a:lstStyle/>
          <a:p>
            <a:r>
              <a:rPr lang="en-US" b="1" dirty="0" smtClean="0"/>
              <a:t>Rev. Dr. Donna McNeil, Executive Director, New Mexico Conference of Churches</a:t>
            </a:r>
            <a:endParaRPr lang="en-US" b="1" dirty="0"/>
          </a:p>
        </p:txBody>
      </p:sp>
      <p:pic>
        <p:nvPicPr>
          <p:cNvPr id="6" name="Content Placeholder 5"/>
          <p:cNvPicPr>
            <a:picLocks noGrp="1" noChangeAspect="1"/>
          </p:cNvPicPr>
          <p:nvPr>
            <p:ph idx="1"/>
          </p:nvPr>
        </p:nvPicPr>
        <p:blipFill>
          <a:blip r:embed="rId2"/>
          <a:stretch>
            <a:fillRect/>
          </a:stretch>
        </p:blipFill>
        <p:spPr>
          <a:xfrm>
            <a:off x="6797040" y="578570"/>
            <a:ext cx="4556760" cy="5928007"/>
          </a:xfrm>
        </p:spPr>
      </p:pic>
      <p:sp>
        <p:nvSpPr>
          <p:cNvPr id="4" name="Text Placeholder 3"/>
          <p:cNvSpPr>
            <a:spLocks noGrp="1"/>
          </p:cNvSpPr>
          <p:nvPr>
            <p:ph type="body" sz="half" idx="2"/>
          </p:nvPr>
        </p:nvSpPr>
        <p:spPr>
          <a:xfrm>
            <a:off x="839788" y="2377440"/>
            <a:ext cx="5606732" cy="3491548"/>
          </a:xfrm>
        </p:spPr>
        <p:txBody>
          <a:bodyPr>
            <a:noAutofit/>
          </a:bodyPr>
          <a:lstStyle/>
          <a:p>
            <a:r>
              <a:rPr lang="en-US" sz="2800" dirty="0" smtClean="0"/>
              <a:t>We </a:t>
            </a:r>
            <a:r>
              <a:rPr lang="en-US" sz="2800" dirty="0"/>
              <a:t>welcome the new proposed standards for methane emissions being proposed by the Bureau of Land Management as an opportunity to </a:t>
            </a:r>
            <a:r>
              <a:rPr lang="en-US" sz="2800" b="1" dirty="0"/>
              <a:t>be better stewards of our natural resources</a:t>
            </a:r>
            <a:r>
              <a:rPr lang="en-US" sz="2800" dirty="0"/>
              <a:t> and to care for those whose health is threatened by excessive methane emissions." </a:t>
            </a:r>
          </a:p>
        </p:txBody>
      </p:sp>
      <p:sp>
        <p:nvSpPr>
          <p:cNvPr id="5" name="TextBox 4"/>
          <p:cNvSpPr txBox="1"/>
          <p:nvPr/>
        </p:nvSpPr>
        <p:spPr>
          <a:xfrm>
            <a:off x="1706464" y="6137245"/>
            <a:ext cx="4525524" cy="369332"/>
          </a:xfrm>
          <a:prstGeom prst="rect">
            <a:avLst/>
          </a:prstGeom>
          <a:noFill/>
        </p:spPr>
        <p:txBody>
          <a:bodyPr wrap="square" rtlCol="0">
            <a:spAutoFit/>
          </a:bodyPr>
          <a:lstStyle/>
          <a:p>
            <a:r>
              <a:rPr lang="en-US" dirty="0" smtClean="0"/>
              <a:t>Media Statement, January 22, 2016</a:t>
            </a:r>
            <a:endParaRPr lang="en-US" dirty="0"/>
          </a:p>
        </p:txBody>
      </p:sp>
    </p:spTree>
    <p:extLst>
      <p:ext uri="{BB962C8B-B14F-4D97-AF65-F5344CB8AC3E}">
        <p14:creationId xmlns:p14="http://schemas.microsoft.com/office/powerpoint/2010/main" val="52329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834160" cy="1600200"/>
          </a:xfrm>
        </p:spPr>
        <p:txBody>
          <a:bodyPr>
            <a:normAutofit/>
          </a:bodyPr>
          <a:lstStyle/>
          <a:p>
            <a:r>
              <a:rPr lang="en-US" b="1" dirty="0" smtClean="0"/>
              <a:t>Rev. David Nichols, Pastor, Mount Tabor Lutheran Church </a:t>
            </a:r>
            <a:br>
              <a:rPr lang="en-US" b="1" dirty="0" smtClean="0"/>
            </a:br>
            <a:r>
              <a:rPr lang="en-US" b="1" dirty="0" smtClean="0"/>
              <a:t>Salt Lake City, Utah</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59380" y="349027"/>
            <a:ext cx="4066860" cy="5984463"/>
          </a:xfrm>
        </p:spPr>
      </p:pic>
      <p:sp>
        <p:nvSpPr>
          <p:cNvPr id="4" name="Text Placeholder 3"/>
          <p:cNvSpPr>
            <a:spLocks noGrp="1"/>
          </p:cNvSpPr>
          <p:nvPr>
            <p:ph type="body" sz="half" idx="2"/>
          </p:nvPr>
        </p:nvSpPr>
        <p:spPr>
          <a:xfrm>
            <a:off x="839788" y="2392680"/>
            <a:ext cx="6414452" cy="3910330"/>
          </a:xfrm>
        </p:spPr>
        <p:txBody>
          <a:bodyPr>
            <a:normAutofit fontScale="92500" lnSpcReduction="20000"/>
          </a:bodyPr>
          <a:lstStyle/>
          <a:p>
            <a:r>
              <a:rPr lang="en-US" sz="3300" dirty="0"/>
              <a:t>“As Lutheran Christians, we believe that God wants us all to have abundant life, free of sickness and safe from harm’s way. </a:t>
            </a:r>
            <a:endParaRPr lang="en-US" sz="3300" dirty="0" smtClean="0"/>
          </a:p>
          <a:p>
            <a:r>
              <a:rPr lang="en-US" sz="3300" dirty="0" smtClean="0"/>
              <a:t>Solutions </a:t>
            </a:r>
            <a:r>
              <a:rPr lang="en-US" sz="3300" dirty="0"/>
              <a:t>that would stop natural gas venting, flaring, and leaking can cut ozone-forming pollutants and toxic chemicals such as benzene that </a:t>
            </a:r>
            <a:r>
              <a:rPr lang="en-US" sz="3300" dirty="0" smtClean="0"/>
              <a:t>pose </a:t>
            </a:r>
            <a:r>
              <a:rPr lang="en-US" sz="3300" dirty="0"/>
              <a:t>a </a:t>
            </a:r>
            <a:r>
              <a:rPr lang="en-US" sz="3300" b="1" dirty="0"/>
              <a:t>severe threat to the health and safety of </a:t>
            </a:r>
            <a:r>
              <a:rPr lang="en-US" sz="3300" b="1" dirty="0" smtClean="0"/>
              <a:t>Western communities</a:t>
            </a:r>
            <a:r>
              <a:rPr lang="en-US" sz="3300" dirty="0" smtClean="0"/>
              <a:t>.” </a:t>
            </a:r>
            <a:endParaRPr lang="en-US" sz="3300" dirty="0"/>
          </a:p>
          <a:p>
            <a:endParaRPr lang="en-US" dirty="0"/>
          </a:p>
        </p:txBody>
      </p:sp>
      <p:sp>
        <p:nvSpPr>
          <p:cNvPr id="6" name="TextBox 5"/>
          <p:cNvSpPr txBox="1"/>
          <p:nvPr/>
        </p:nvSpPr>
        <p:spPr>
          <a:xfrm>
            <a:off x="2148424" y="6148824"/>
            <a:ext cx="4525524" cy="369332"/>
          </a:xfrm>
          <a:prstGeom prst="rect">
            <a:avLst/>
          </a:prstGeom>
          <a:noFill/>
        </p:spPr>
        <p:txBody>
          <a:bodyPr wrap="square" rtlCol="0">
            <a:spAutoFit/>
          </a:bodyPr>
          <a:lstStyle/>
          <a:p>
            <a:r>
              <a:rPr lang="en-US" dirty="0" smtClean="0"/>
              <a:t>Media Statement, January 22, 2016</a:t>
            </a:r>
            <a:endParaRPr lang="en-US" dirty="0"/>
          </a:p>
        </p:txBody>
      </p:sp>
    </p:spTree>
    <p:extLst>
      <p:ext uri="{BB962C8B-B14F-4D97-AF65-F5344CB8AC3E}">
        <p14:creationId xmlns:p14="http://schemas.microsoft.com/office/powerpoint/2010/main" val="146391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500053" cy="1600200"/>
          </a:xfrm>
        </p:spPr>
        <p:txBody>
          <a:bodyPr>
            <a:normAutofit/>
          </a:bodyPr>
          <a:lstStyle/>
          <a:p>
            <a:r>
              <a:rPr lang="en-US" b="1" dirty="0" smtClean="0"/>
              <a:t>Rev. Mitch </a:t>
            </a:r>
            <a:r>
              <a:rPr lang="en-US" b="1" dirty="0" err="1" smtClean="0"/>
              <a:t>Hescox</a:t>
            </a:r>
            <a:r>
              <a:rPr lang="en-US" b="1" dirty="0" smtClean="0"/>
              <a:t>, President/CEO, Evangelical Environmental Network</a:t>
            </a:r>
            <a:endParaRPr lang="en-US" b="1" dirty="0"/>
          </a:p>
        </p:txBody>
      </p:sp>
      <p:sp>
        <p:nvSpPr>
          <p:cNvPr id="4" name="Text Placeholder 3"/>
          <p:cNvSpPr>
            <a:spLocks noGrp="1"/>
          </p:cNvSpPr>
          <p:nvPr>
            <p:ph type="body" sz="half" idx="2"/>
          </p:nvPr>
        </p:nvSpPr>
        <p:spPr>
          <a:xfrm>
            <a:off x="839788" y="2057400"/>
            <a:ext cx="5698172" cy="4421716"/>
          </a:xfrm>
        </p:spPr>
        <p:txBody>
          <a:bodyPr>
            <a:normAutofit/>
          </a:bodyPr>
          <a:lstStyle/>
          <a:p>
            <a:r>
              <a:rPr lang="en-US" sz="2800" dirty="0" smtClean="0"/>
              <a:t>“Today the Bureau of Land Management proposed new standards for natural gas waste from flaring, venting, and leaks from production operations on public and Indian lands.  We applaud the BLM’s actions and are thankful this standard will help defend our children from the </a:t>
            </a:r>
            <a:r>
              <a:rPr lang="en-US" sz="2800" b="1" dirty="0" smtClean="0"/>
              <a:t>threats that fugitive methane releases have on our unborn and born children.</a:t>
            </a:r>
            <a:r>
              <a:rPr lang="en-US" dirty="0" smtClean="0"/>
              <a:t>”</a:t>
            </a:r>
            <a:endParaRPr lang="en-US" sz="2800" b="1" dirty="0" smtClean="0"/>
          </a:p>
        </p:txBody>
      </p:sp>
      <p:pic>
        <p:nvPicPr>
          <p:cNvPr id="7" name="Content Placeholder 6"/>
          <p:cNvPicPr>
            <a:picLocks noGrp="1" noChangeAspect="1"/>
          </p:cNvPicPr>
          <p:nvPr>
            <p:ph idx="1"/>
          </p:nvPr>
        </p:nvPicPr>
        <p:blipFill>
          <a:blip r:embed="rId2"/>
          <a:stretch>
            <a:fillRect/>
          </a:stretch>
        </p:blipFill>
        <p:spPr>
          <a:xfrm>
            <a:off x="7031481" y="457199"/>
            <a:ext cx="4516438" cy="6021917"/>
          </a:xfrm>
        </p:spPr>
      </p:pic>
      <p:sp>
        <p:nvSpPr>
          <p:cNvPr id="9" name="TextBox 8"/>
          <p:cNvSpPr txBox="1"/>
          <p:nvPr/>
        </p:nvSpPr>
        <p:spPr>
          <a:xfrm>
            <a:off x="2986624" y="6294450"/>
            <a:ext cx="4525524" cy="369332"/>
          </a:xfrm>
          <a:prstGeom prst="rect">
            <a:avLst/>
          </a:prstGeom>
          <a:noFill/>
        </p:spPr>
        <p:txBody>
          <a:bodyPr wrap="square" rtlCol="0">
            <a:spAutoFit/>
          </a:bodyPr>
          <a:lstStyle/>
          <a:p>
            <a:r>
              <a:rPr lang="en-US" dirty="0" smtClean="0"/>
              <a:t>EEN Media Statement, January 22, 2016</a:t>
            </a:r>
            <a:endParaRPr lang="en-US" dirty="0"/>
          </a:p>
        </p:txBody>
      </p:sp>
    </p:spTree>
    <p:extLst>
      <p:ext uri="{BB962C8B-B14F-4D97-AF65-F5344CB8AC3E}">
        <p14:creationId xmlns:p14="http://schemas.microsoft.com/office/powerpoint/2010/main" val="19341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620692" cy="914400"/>
          </a:xfrm>
        </p:spPr>
        <p:txBody>
          <a:bodyPr>
            <a:normAutofit/>
          </a:bodyPr>
          <a:lstStyle/>
          <a:p>
            <a:pPr algn="ctr"/>
            <a:r>
              <a:rPr lang="en-US" b="1" dirty="0" smtClean="0"/>
              <a:t>Meeting with Government Decision-Makers</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2150" y="1828799"/>
            <a:ext cx="5208970" cy="4745503"/>
          </a:xfrm>
        </p:spPr>
      </p:pic>
    </p:spTree>
    <p:extLst>
      <p:ext uri="{BB962C8B-B14F-4D97-AF65-F5344CB8AC3E}">
        <p14:creationId xmlns:p14="http://schemas.microsoft.com/office/powerpoint/2010/main" val="208810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for Oil and Gas Industry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30771" y="1932305"/>
            <a:ext cx="4351338" cy="4351338"/>
          </a:xfrm>
        </p:spPr>
      </p:pic>
    </p:spTree>
    <p:extLst>
      <p:ext uri="{BB962C8B-B14F-4D97-AF65-F5344CB8AC3E}">
        <p14:creationId xmlns:p14="http://schemas.microsoft.com/office/powerpoint/2010/main" val="21049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Western Religious Leaders &amp; Investors for Cutting Methane Waste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051" y="1917065"/>
            <a:ext cx="4351338" cy="4351338"/>
          </a:xfrm>
        </p:spPr>
      </p:pic>
      <p:sp>
        <p:nvSpPr>
          <p:cNvPr id="5" name="TextBox 4"/>
          <p:cNvSpPr txBox="1"/>
          <p:nvPr/>
        </p:nvSpPr>
        <p:spPr>
          <a:xfrm>
            <a:off x="6355080" y="2026920"/>
            <a:ext cx="4221480" cy="3970318"/>
          </a:xfrm>
          <a:prstGeom prst="rect">
            <a:avLst/>
          </a:prstGeom>
          <a:noFill/>
        </p:spPr>
        <p:txBody>
          <a:bodyPr wrap="square" rtlCol="0">
            <a:spAutoFit/>
          </a:bodyPr>
          <a:lstStyle/>
          <a:p>
            <a:r>
              <a:rPr lang="en-US" dirty="0" smtClean="0"/>
              <a:t>Noteworthy signers include leaders of:</a:t>
            </a:r>
          </a:p>
          <a:p>
            <a:pPr marL="285750" indent="-285750">
              <a:buFontTx/>
              <a:buChar char="-"/>
            </a:pPr>
            <a:r>
              <a:rPr lang="en-US" dirty="0" smtClean="0"/>
              <a:t>Catholic Coalition for Socially Responsible Investing</a:t>
            </a:r>
          </a:p>
          <a:p>
            <a:pPr marL="285750" indent="-285750">
              <a:buFontTx/>
              <a:buChar char="-"/>
            </a:pPr>
            <a:r>
              <a:rPr lang="en-US" dirty="0" err="1" smtClean="0"/>
              <a:t>Everence</a:t>
            </a:r>
            <a:r>
              <a:rPr lang="en-US" dirty="0" smtClean="0"/>
              <a:t> and Praxis Mutual Funds</a:t>
            </a:r>
          </a:p>
          <a:p>
            <a:pPr marL="285750" indent="-285750">
              <a:buFontTx/>
              <a:buChar char="-"/>
            </a:pPr>
            <a:r>
              <a:rPr lang="en-US" dirty="0" err="1" smtClean="0"/>
              <a:t>Sonen</a:t>
            </a:r>
            <a:r>
              <a:rPr lang="en-US" dirty="0" smtClean="0"/>
              <a:t> Capital LLC</a:t>
            </a:r>
          </a:p>
          <a:p>
            <a:pPr marL="285750" indent="-285750">
              <a:buFontTx/>
              <a:buChar char="-"/>
            </a:pPr>
            <a:r>
              <a:rPr lang="en-US" dirty="0" smtClean="0"/>
              <a:t>Dignity Health</a:t>
            </a:r>
          </a:p>
          <a:p>
            <a:pPr marL="285750" indent="-285750">
              <a:buFontTx/>
              <a:buChar char="-"/>
            </a:pPr>
            <a:r>
              <a:rPr lang="en-US" dirty="0" smtClean="0"/>
              <a:t>Mercy Health; Mercy Investment Services</a:t>
            </a:r>
          </a:p>
          <a:p>
            <a:pPr marL="285750" indent="-285750">
              <a:buFontTx/>
              <a:buChar char="-"/>
            </a:pPr>
            <a:r>
              <a:rPr lang="en-US" dirty="0" smtClean="0"/>
              <a:t>New Mexico Conference of Churches and New Mexico Catholic Charities</a:t>
            </a:r>
            <a:endParaRPr lang="en-US" dirty="0"/>
          </a:p>
          <a:p>
            <a:pPr marL="285750" indent="-285750">
              <a:buFontTx/>
              <a:buChar char="-"/>
            </a:pPr>
            <a:r>
              <a:rPr lang="en-US" dirty="0" smtClean="0"/>
              <a:t>Wyoming Association of Churches</a:t>
            </a:r>
          </a:p>
          <a:p>
            <a:pPr marL="285750" indent="-285750">
              <a:buFontTx/>
              <a:buChar char="-"/>
            </a:pPr>
            <a:r>
              <a:rPr lang="en-US" dirty="0" smtClean="0"/>
              <a:t>Colorado Council of Churches</a:t>
            </a:r>
          </a:p>
          <a:p>
            <a:pPr marL="285750" indent="-285750">
              <a:buFontTx/>
              <a:buChar char="-"/>
            </a:pPr>
            <a:r>
              <a:rPr lang="en-US" dirty="0" smtClean="0"/>
              <a:t>Mormon Environmental Stewardship Alliance</a:t>
            </a:r>
            <a:endParaRPr lang="en-US" dirty="0"/>
          </a:p>
        </p:txBody>
      </p:sp>
    </p:spTree>
    <p:extLst>
      <p:ext uri="{BB962C8B-B14F-4D97-AF65-F5344CB8AC3E}">
        <p14:creationId xmlns:p14="http://schemas.microsoft.com/office/powerpoint/2010/main" val="1595629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591</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Religious Community Support for the BLM Methane Rule</vt:lpstr>
      <vt:lpstr>What does stewardship mean to Christians?</vt:lpstr>
      <vt:lpstr>Chesie Lee, Executive Director, Wyoming Association of Churches</vt:lpstr>
      <vt:lpstr>Rev. Dr. Donna McNeil, Executive Director, New Mexico Conference of Churches</vt:lpstr>
      <vt:lpstr>Rev. David Nichols, Pastor, Mount Tabor Lutheran Church  Salt Lake City, Utah</vt:lpstr>
      <vt:lpstr>Rev. Mitch Hescox, President/CEO, Evangelical Environmental Network</vt:lpstr>
      <vt:lpstr>Meeting with Government Decision-Makers</vt:lpstr>
      <vt:lpstr>Praying for Oil and Gas Industry</vt:lpstr>
      <vt:lpstr>Western Religious Leaders &amp; Investors for Cutting Methane Waste</vt:lpstr>
      <vt:lpstr>Adrian Miller, Executive Director, Colorado Council of Churches</vt:lpstr>
      <vt:lpstr>Chesie Lee, Executive Director, Wyoming Association of Churches</vt:lpstr>
      <vt:lpstr>Sr. Joan Brown, OFS Executive Director, New Mexico Interfaith Power and Light</vt:lpstr>
      <vt:lpstr>Religious Community Support for the BLM Methane Rule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Michael Maragos</cp:lastModifiedBy>
  <cp:revision>8</cp:revision>
  <dcterms:created xsi:type="dcterms:W3CDTF">2016-10-27T12:51:47Z</dcterms:created>
  <dcterms:modified xsi:type="dcterms:W3CDTF">2016-11-22T18:34:54Z</dcterms:modified>
</cp:coreProperties>
</file>