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 id="2147483686" r:id="rId2"/>
  </p:sldMasterIdLst>
  <p:notesMasterIdLst>
    <p:notesMasterId r:id="rId9"/>
  </p:notesMasterIdLst>
  <p:handoutMasterIdLst>
    <p:handoutMasterId r:id="rId10"/>
  </p:handoutMasterIdLst>
  <p:sldIdLst>
    <p:sldId id="284" r:id="rId3"/>
    <p:sldId id="304" r:id="rId4"/>
    <p:sldId id="302" r:id="rId5"/>
    <p:sldId id="285" r:id="rId6"/>
    <p:sldId id="306" r:id="rId7"/>
    <p:sldId id="30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mine" initials="Sm" lastIdx="26" clrIdx="0">
    <p:extLst/>
  </p:cmAuthor>
  <p:cmAuthor id="2" name="Adam Lenarz" initials="AL" lastIdx="1" clrIdx="1">
    <p:extLst/>
  </p:cmAuthor>
  <p:cmAuthor id="3" name="Marcy Lowe" initials="ML" lastIdx="29" clrIdx="2"/>
  <p:cmAuthor id="4" name="Sarah Mine" initials="SM" lastIdx="3"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B4E0"/>
    <a:srgbClr val="F8A5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25" autoAdjust="0"/>
    <p:restoredTop sz="85217" autoAdjust="0"/>
  </p:normalViewPr>
  <p:slideViewPr>
    <p:cSldViewPr snapToGrid="0">
      <p:cViewPr varScale="1">
        <p:scale>
          <a:sx n="73" d="100"/>
          <a:sy n="73" d="100"/>
        </p:scale>
        <p:origin x="90" y="270"/>
      </p:cViewPr>
      <p:guideLst>
        <p:guide orient="horz" pos="2160"/>
        <p:guide pos="3840"/>
      </p:guideLst>
    </p:cSldViewPr>
  </p:slideViewPr>
  <p:outlineViewPr>
    <p:cViewPr>
      <p:scale>
        <a:sx n="33" d="100"/>
        <a:sy n="33" d="100"/>
      </p:scale>
      <p:origin x="0" y="-228"/>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2610"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C4DFF23-408F-4D0D-BD6E-8A55C9AF70FF}" type="datetimeFigureOut">
              <a:rPr lang="en-US" smtClean="0"/>
              <a:t>1/26/2017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4AFB01-3AB6-4A7B-A564-15F9E37BF95E}" type="slidenum">
              <a:rPr lang="en-US" smtClean="0"/>
              <a:t>‹#›</a:t>
            </a:fld>
            <a:endParaRPr lang="en-US"/>
          </a:p>
        </p:txBody>
      </p:sp>
    </p:spTree>
    <p:extLst>
      <p:ext uri="{BB962C8B-B14F-4D97-AF65-F5344CB8AC3E}">
        <p14:creationId xmlns:p14="http://schemas.microsoft.com/office/powerpoint/2010/main" val="14208556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C15B06-7A58-4D98-B4D2-AA79704E7848}" type="datetimeFigureOut">
              <a:rPr lang="en-US" smtClean="0"/>
              <a:pPr/>
              <a:t>1/26/2017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B86BA3-66E2-44BD-B3B0-7A7AF3179230}" type="slidenum">
              <a:rPr lang="en-US" smtClean="0"/>
              <a:pPr/>
              <a:t>‹#›</a:t>
            </a:fld>
            <a:endParaRPr lang="en-US" dirty="0"/>
          </a:p>
        </p:txBody>
      </p:sp>
    </p:spTree>
    <p:extLst>
      <p:ext uri="{BB962C8B-B14F-4D97-AF65-F5344CB8AC3E}">
        <p14:creationId xmlns:p14="http://schemas.microsoft.com/office/powerpoint/2010/main" val="369523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BDB86BA3-66E2-44BD-B3B0-7A7AF3179230}" type="slidenum">
              <a:rPr lang="en-US" smtClean="0"/>
              <a:pPr/>
              <a:t>1</a:t>
            </a:fld>
            <a:endParaRPr lang="en-US" dirty="0"/>
          </a:p>
        </p:txBody>
      </p:sp>
    </p:spTree>
    <p:extLst>
      <p:ext uri="{BB962C8B-B14F-4D97-AF65-F5344CB8AC3E}">
        <p14:creationId xmlns:p14="http://schemas.microsoft.com/office/powerpoint/2010/main" val="2441555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800" dirty="0">
              <a:latin typeface="Times New Roman" charset="0"/>
              <a:ea typeface="Times New Roman" charset="0"/>
              <a:cs typeface="Times New Roman" charset="0"/>
            </a:endParaRPr>
          </a:p>
        </p:txBody>
      </p:sp>
      <p:sp>
        <p:nvSpPr>
          <p:cNvPr id="4" name="Slide Number Placeholder 3"/>
          <p:cNvSpPr>
            <a:spLocks noGrp="1"/>
          </p:cNvSpPr>
          <p:nvPr>
            <p:ph type="sldNum" sz="quarter" idx="10"/>
          </p:nvPr>
        </p:nvSpPr>
        <p:spPr/>
        <p:txBody>
          <a:bodyPr/>
          <a:lstStyle/>
          <a:p>
            <a:fld id="{BDB86BA3-66E2-44BD-B3B0-7A7AF3179230}" type="slidenum">
              <a:rPr lang="en-US" smtClean="0"/>
              <a:pPr/>
              <a:t>2</a:t>
            </a:fld>
            <a:endParaRPr lang="en-US" dirty="0"/>
          </a:p>
        </p:txBody>
      </p:sp>
    </p:spTree>
    <p:extLst>
      <p:ext uri="{BB962C8B-B14F-4D97-AF65-F5344CB8AC3E}">
        <p14:creationId xmlns:p14="http://schemas.microsoft.com/office/powerpoint/2010/main" val="67918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2000" b="0" i="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DB86BA3-66E2-44BD-B3B0-7A7AF3179230}" type="slidenum">
              <a:rPr lang="en-US" smtClean="0"/>
              <a:pPr/>
              <a:t>3</a:t>
            </a:fld>
            <a:endParaRPr lang="en-US" dirty="0"/>
          </a:p>
        </p:txBody>
      </p:sp>
    </p:spTree>
    <p:extLst>
      <p:ext uri="{BB962C8B-B14F-4D97-AF65-F5344CB8AC3E}">
        <p14:creationId xmlns:p14="http://schemas.microsoft.com/office/powerpoint/2010/main" val="4212736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DB86BA3-66E2-44BD-B3B0-7A7AF3179230}" type="slidenum">
              <a:rPr lang="en-US" smtClean="0"/>
              <a:pPr/>
              <a:t>4</a:t>
            </a:fld>
            <a:endParaRPr lang="en-US" dirty="0"/>
          </a:p>
        </p:txBody>
      </p:sp>
    </p:spTree>
    <p:extLst>
      <p:ext uri="{BB962C8B-B14F-4D97-AF65-F5344CB8AC3E}">
        <p14:creationId xmlns:p14="http://schemas.microsoft.com/office/powerpoint/2010/main" val="3250805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latin typeface="Times New Roman" charset="0"/>
              <a:ea typeface="Times New Roman" charset="0"/>
              <a:cs typeface="Times New Roman" charset="0"/>
            </a:endParaRPr>
          </a:p>
        </p:txBody>
      </p:sp>
      <p:sp>
        <p:nvSpPr>
          <p:cNvPr id="4" name="Slide Number Placeholder 3"/>
          <p:cNvSpPr>
            <a:spLocks noGrp="1"/>
          </p:cNvSpPr>
          <p:nvPr>
            <p:ph type="sldNum" sz="quarter" idx="10"/>
          </p:nvPr>
        </p:nvSpPr>
        <p:spPr/>
        <p:txBody>
          <a:bodyPr/>
          <a:lstStyle/>
          <a:p>
            <a:fld id="{BDB86BA3-66E2-44BD-B3B0-7A7AF3179230}" type="slidenum">
              <a:rPr lang="en-US" smtClean="0"/>
              <a:pPr/>
              <a:t>5</a:t>
            </a:fld>
            <a:endParaRPr lang="en-US" dirty="0"/>
          </a:p>
        </p:txBody>
      </p:sp>
    </p:spTree>
    <p:extLst>
      <p:ext uri="{BB962C8B-B14F-4D97-AF65-F5344CB8AC3E}">
        <p14:creationId xmlns:p14="http://schemas.microsoft.com/office/powerpoint/2010/main" val="855855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10"/>
          </p:nvPr>
        </p:nvSpPr>
        <p:spPr/>
        <p:txBody>
          <a:bodyPr/>
          <a:lstStyle/>
          <a:p>
            <a:fld id="{BDB86BA3-66E2-44BD-B3B0-7A7AF3179230}" type="slidenum">
              <a:rPr lang="en-US" smtClean="0"/>
              <a:pPr/>
              <a:t>6</a:t>
            </a:fld>
            <a:endParaRPr lang="en-US" dirty="0"/>
          </a:p>
        </p:txBody>
      </p:sp>
    </p:spTree>
    <p:extLst>
      <p:ext uri="{BB962C8B-B14F-4D97-AF65-F5344CB8AC3E}">
        <p14:creationId xmlns:p14="http://schemas.microsoft.com/office/powerpoint/2010/main" val="849356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www.daturesearch.com/" TargetMode="Externa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770888" y="1295401"/>
            <a:ext cx="8650224"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763895" y="1524000"/>
            <a:ext cx="8664211"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763895" y="3299013"/>
            <a:ext cx="8664212"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6D4CC7FB-B373-45F8-AD9B-3537A9F5D4A9}" type="datetime1">
              <a:rPr lang="en-US" smtClean="0"/>
              <a:pPr/>
              <a:t>1/26/2017</a:t>
            </a:fld>
            <a:endParaRPr lang="en-US" dirty="0"/>
          </a:p>
        </p:txBody>
      </p:sp>
      <p:sp>
        <p:nvSpPr>
          <p:cNvPr id="5" name="Footer Placeholder 4"/>
          <p:cNvSpPr>
            <a:spLocks noGrp="1"/>
          </p:cNvSpPr>
          <p:nvPr>
            <p:ph type="ftr" sz="quarter" idx="11"/>
          </p:nvPr>
        </p:nvSpPr>
        <p:spPr/>
        <p:txBody>
          <a:bodyPr/>
          <a:lstStyle/>
          <a:p>
            <a:r>
              <a:rPr lang="en-US" dirty="0" smtClean="0"/>
              <a:t>Center for Methane Emissions Solutions</a:t>
            </a:r>
            <a:endParaRPr lang="en-US" dirty="0"/>
          </a:p>
        </p:txBody>
      </p:sp>
      <p:sp>
        <p:nvSpPr>
          <p:cNvPr id="6" name="Slide Number Placeholder 5"/>
          <p:cNvSpPr>
            <a:spLocks noGrp="1"/>
          </p:cNvSpPr>
          <p:nvPr>
            <p:ph type="sldNum" sz="quarter" idx="12"/>
          </p:nvPr>
        </p:nvSpPr>
        <p:spPr/>
        <p:txBody>
          <a:bodyPr/>
          <a:lstStyle/>
          <a:p>
            <a:fld id="{502ADC7F-ED19-47E3-95E9-2CD43EE064EC}" type="slidenum">
              <a:rPr lang="en-US" smtClean="0"/>
              <a:pPr/>
              <a:t>‹#›</a:t>
            </a:fld>
            <a:endParaRPr lang="en-US" dirty="0"/>
          </a:p>
        </p:txBody>
      </p:sp>
      <p:sp>
        <p:nvSpPr>
          <p:cNvPr id="8" name="Rectangle 7"/>
          <p:cNvSpPr/>
          <p:nvPr userDrawn="1"/>
        </p:nvSpPr>
        <p:spPr>
          <a:xfrm>
            <a:off x="0" y="155051"/>
            <a:ext cx="12192000" cy="58582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latin typeface="+mj-lt"/>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1198" y="611872"/>
            <a:ext cx="5439393"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711198" y="1787856"/>
            <a:ext cx="5439393"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DEE2A4-F15B-4163-BF4C-1CD410632976}" type="datetime1">
              <a:rPr lang="en-US" smtClean="0"/>
              <a:pPr/>
              <a:t>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2ADC7F-ED19-47E3-95E9-2CD43EE064EC}" type="slidenum">
              <a:rPr lang="en-US" smtClean="0"/>
              <a:pPr/>
              <a:t>‹#›</a:t>
            </a:fld>
            <a:endParaRPr lang="en-US" dirty="0"/>
          </a:p>
        </p:txBody>
      </p:sp>
      <p:sp>
        <p:nvSpPr>
          <p:cNvPr id="8" name="Picture Placeholder 2"/>
          <p:cNvSpPr>
            <a:spLocks noGrp="1"/>
          </p:cNvSpPr>
          <p:nvPr>
            <p:ph type="pic" idx="1"/>
          </p:nvPr>
        </p:nvSpPr>
        <p:spPr>
          <a:xfrm>
            <a:off x="6787489" y="359393"/>
            <a:ext cx="48768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2CC7D0D-225D-4583-BA5C-D0675DD4C4E4}" type="datetime1">
              <a:rPr lang="en-US" smtClean="0"/>
              <a:pPr/>
              <a:t>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2ADC7F-ED19-47E3-95E9-2CD43EE064EC}"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26389" y="368301"/>
            <a:ext cx="2032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32365" y="368301"/>
            <a:ext cx="8919635"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A7F6CAF-9D46-4EC3-BA1F-EEDE669B6C2A}" type="datetime1">
              <a:rPr lang="en-US" smtClean="0"/>
              <a:pPr/>
              <a:t>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2ADC7F-ED19-47E3-95E9-2CD43EE064EC}"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2278"/>
            <a:ext cx="10515600" cy="53670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9B5755-81DD-4795-8BF0-41C1AFFFECFB}" type="datetime1">
              <a:rPr lang="en-US" smtClean="0"/>
              <a:pPr/>
              <a:t>1/26/2017</a:t>
            </a:fld>
            <a:endParaRPr lang="en-US" dirty="0"/>
          </a:p>
        </p:txBody>
      </p:sp>
      <p:sp>
        <p:nvSpPr>
          <p:cNvPr id="5" name="Footer Placeholder 4"/>
          <p:cNvSpPr>
            <a:spLocks noGrp="1"/>
          </p:cNvSpPr>
          <p:nvPr>
            <p:ph type="ftr" sz="quarter" idx="11"/>
          </p:nvPr>
        </p:nvSpPr>
        <p:spPr/>
        <p:txBody>
          <a:bodyPr/>
          <a:lstStyle/>
          <a:p>
            <a:endParaRPr lang="en-US" dirty="0"/>
          </a:p>
        </p:txBody>
      </p:sp>
      <p:grpSp>
        <p:nvGrpSpPr>
          <p:cNvPr id="2" name="Group 1"/>
          <p:cNvGrpSpPr/>
          <p:nvPr userDrawn="1"/>
        </p:nvGrpSpPr>
        <p:grpSpPr>
          <a:xfrm>
            <a:off x="9311439" y="6456982"/>
            <a:ext cx="2310720" cy="321973"/>
            <a:chOff x="9311438" y="6400085"/>
            <a:chExt cx="2310720" cy="321973"/>
          </a:xfrm>
        </p:grpSpPr>
        <p:sp>
          <p:nvSpPr>
            <p:cNvPr id="18" name="Rounded Rectangle 17">
              <a:hlinkClick r:id="rId2"/>
            </p:cNvPr>
            <p:cNvSpPr/>
            <p:nvPr userDrawn="1"/>
          </p:nvSpPr>
          <p:spPr>
            <a:xfrm>
              <a:off x="9311438" y="6400085"/>
              <a:ext cx="2310720" cy="321973"/>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b="1" dirty="0" smtClean="0">
                  <a:solidFill>
                    <a:schemeClr val="accent5">
                      <a:lumMod val="50000"/>
                    </a:schemeClr>
                  </a:solidFill>
                </a:rPr>
                <a:t>daturesearch.com</a:t>
              </a:r>
              <a:endParaRPr lang="en-US" b="1" dirty="0">
                <a:solidFill>
                  <a:schemeClr val="accent5">
                    <a:lumMod val="50000"/>
                  </a:schemeClr>
                </a:solidFill>
              </a:endParaRPr>
            </a:p>
          </p:txBody>
        </p:sp>
        <p:pic>
          <p:nvPicPr>
            <p:cNvPr id="19" name="Picture 18"/>
            <p:cNvPicPr>
              <a:picLocks noChangeAspect="1"/>
            </p:cNvPicPr>
            <p:nvPr userDrawn="1"/>
          </p:nvPicPr>
          <p:blipFill rotWithShape="1">
            <a:blip r:embed="rId3">
              <a:extLst>
                <a:ext uri="{28A0092B-C50C-407E-A947-70E740481C1C}">
                  <a14:useLocalDpi xmlns:a14="http://schemas.microsoft.com/office/drawing/2010/main" val="0"/>
                </a:ext>
              </a:extLst>
            </a:blip>
            <a:srcRect l="71593" t="50224" r="14436" b="25666"/>
            <a:stretch/>
          </p:blipFill>
          <p:spPr>
            <a:xfrm>
              <a:off x="11236508" y="6426522"/>
              <a:ext cx="269540" cy="278525"/>
            </a:xfrm>
            <a:prstGeom prst="rect">
              <a:avLst/>
            </a:prstGeom>
          </p:spPr>
        </p:pic>
      </p:grpSp>
      <p:sp>
        <p:nvSpPr>
          <p:cNvPr id="14" name="Rectangle 13"/>
          <p:cNvSpPr/>
          <p:nvPr userDrawn="1"/>
        </p:nvSpPr>
        <p:spPr>
          <a:xfrm>
            <a:off x="0" y="155052"/>
            <a:ext cx="12192000" cy="58582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latin typeface="+mj-lt"/>
            </a:endParaRPr>
          </a:p>
        </p:txBody>
      </p:sp>
      <p:sp>
        <p:nvSpPr>
          <p:cNvPr id="7" name="TextBox 6"/>
          <p:cNvSpPr txBox="1"/>
          <p:nvPr userDrawn="1"/>
        </p:nvSpPr>
        <p:spPr>
          <a:xfrm>
            <a:off x="11663722" y="6461577"/>
            <a:ext cx="477983" cy="307777"/>
          </a:xfrm>
          <a:prstGeom prst="rect">
            <a:avLst/>
          </a:prstGeom>
          <a:noFill/>
        </p:spPr>
        <p:txBody>
          <a:bodyPr wrap="square" rtlCol="0">
            <a:spAutoFit/>
          </a:bodyPr>
          <a:lstStyle/>
          <a:p>
            <a:fld id="{D98C8DFC-31A7-4CCF-B049-B7AD9194BDA7}" type="slidenum">
              <a:rPr lang="en-US" sz="1400" smtClean="0"/>
              <a:t>‹#›</a:t>
            </a:fld>
            <a:endParaRPr lang="en-US" sz="1400" dirty="0"/>
          </a:p>
        </p:txBody>
      </p:sp>
      <p:sp>
        <p:nvSpPr>
          <p:cNvPr id="11" name="Title 5"/>
          <p:cNvSpPr>
            <a:spLocks noGrp="1"/>
          </p:cNvSpPr>
          <p:nvPr>
            <p:ph type="title" idx="4294967295"/>
          </p:nvPr>
        </p:nvSpPr>
        <p:spPr>
          <a:xfrm>
            <a:off x="0" y="83128"/>
            <a:ext cx="12192000" cy="722276"/>
          </a:xfrm>
        </p:spPr>
        <p:txBody>
          <a:bodyPr>
            <a:normAutofit/>
          </a:bodyPr>
          <a:lstStyle/>
          <a:p>
            <a:r>
              <a:rPr lang="en-US" sz="3200" b="1" dirty="0">
                <a:solidFill>
                  <a:schemeClr val="bg1"/>
                </a:solidFill>
              </a:rPr>
              <a:t>What do we mean by replication?</a:t>
            </a:r>
          </a:p>
        </p:txBody>
      </p:sp>
      <p:cxnSp>
        <p:nvCxnSpPr>
          <p:cNvPr id="12" name="Straight Connector 11"/>
          <p:cNvCxnSpPr/>
          <p:nvPr userDrawn="1"/>
        </p:nvCxnSpPr>
        <p:spPr>
          <a:xfrm flipH="1" flipV="1">
            <a:off x="1" y="6617968"/>
            <a:ext cx="9311439" cy="1"/>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974872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BD9275-FBDE-E847-88E4-F0C69900B558}"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A24B1-51D0-EB40-AC35-9578E88489DD}" type="slidenum">
              <a:rPr lang="en-US" smtClean="0"/>
              <a:t>‹#›</a:t>
            </a:fld>
            <a:endParaRPr lang="en-US"/>
          </a:p>
        </p:txBody>
      </p:sp>
    </p:spTree>
    <p:extLst>
      <p:ext uri="{BB962C8B-B14F-4D97-AF65-F5344CB8AC3E}">
        <p14:creationId xmlns:p14="http://schemas.microsoft.com/office/powerpoint/2010/main" val="6258290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BD9275-FBDE-E847-88E4-F0C69900B558}"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A24B1-51D0-EB40-AC35-9578E88489DD}" type="slidenum">
              <a:rPr lang="en-US" smtClean="0"/>
              <a:t>‹#›</a:t>
            </a:fld>
            <a:endParaRPr lang="en-US"/>
          </a:p>
        </p:txBody>
      </p:sp>
    </p:spTree>
    <p:extLst>
      <p:ext uri="{BB962C8B-B14F-4D97-AF65-F5344CB8AC3E}">
        <p14:creationId xmlns:p14="http://schemas.microsoft.com/office/powerpoint/2010/main" val="28964501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BD9275-FBDE-E847-88E4-F0C69900B558}"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A24B1-51D0-EB40-AC35-9578E88489DD}" type="slidenum">
              <a:rPr lang="en-US" smtClean="0"/>
              <a:t>‹#›</a:t>
            </a:fld>
            <a:endParaRPr lang="en-US"/>
          </a:p>
        </p:txBody>
      </p:sp>
    </p:spTree>
    <p:extLst>
      <p:ext uri="{BB962C8B-B14F-4D97-AF65-F5344CB8AC3E}">
        <p14:creationId xmlns:p14="http://schemas.microsoft.com/office/powerpoint/2010/main" val="17937534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BD9275-FBDE-E847-88E4-F0C69900B558}"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FA24B1-51D0-EB40-AC35-9578E88489DD}" type="slidenum">
              <a:rPr lang="en-US" smtClean="0"/>
              <a:t>‹#›</a:t>
            </a:fld>
            <a:endParaRPr lang="en-US"/>
          </a:p>
        </p:txBody>
      </p:sp>
    </p:spTree>
    <p:extLst>
      <p:ext uri="{BB962C8B-B14F-4D97-AF65-F5344CB8AC3E}">
        <p14:creationId xmlns:p14="http://schemas.microsoft.com/office/powerpoint/2010/main" val="9284169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BD9275-FBDE-E847-88E4-F0C69900B558}"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FA24B1-51D0-EB40-AC35-9578E88489DD}" type="slidenum">
              <a:rPr lang="en-US" smtClean="0"/>
              <a:t>‹#›</a:t>
            </a:fld>
            <a:endParaRPr lang="en-US"/>
          </a:p>
        </p:txBody>
      </p:sp>
    </p:spTree>
    <p:extLst>
      <p:ext uri="{BB962C8B-B14F-4D97-AF65-F5344CB8AC3E}">
        <p14:creationId xmlns:p14="http://schemas.microsoft.com/office/powerpoint/2010/main" val="16832783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BD9275-FBDE-E847-88E4-F0C69900B558}"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FA24B1-51D0-EB40-AC35-9578E88489DD}" type="slidenum">
              <a:rPr lang="en-US" smtClean="0"/>
              <a:t>‹#›</a:t>
            </a:fld>
            <a:endParaRPr lang="en-US"/>
          </a:p>
        </p:txBody>
      </p:sp>
    </p:spTree>
    <p:extLst>
      <p:ext uri="{BB962C8B-B14F-4D97-AF65-F5344CB8AC3E}">
        <p14:creationId xmlns:p14="http://schemas.microsoft.com/office/powerpoint/2010/main" val="220722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D9B5755-81DD-4795-8BF0-41C1AFFFECFB}" type="datetime1">
              <a:rPr lang="en-US" smtClean="0"/>
              <a:pPr/>
              <a:t>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10" name="Rectangle 9"/>
          <p:cNvSpPr/>
          <p:nvPr userDrawn="1"/>
        </p:nvSpPr>
        <p:spPr>
          <a:xfrm>
            <a:off x="0" y="155052"/>
            <a:ext cx="12192000" cy="58582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latin typeface="+mj-lt"/>
            </a:endParaRPr>
          </a:p>
        </p:txBody>
      </p:sp>
      <p:sp>
        <p:nvSpPr>
          <p:cNvPr id="11" name="TextBox 10"/>
          <p:cNvSpPr txBox="1"/>
          <p:nvPr userDrawn="1"/>
        </p:nvSpPr>
        <p:spPr>
          <a:xfrm>
            <a:off x="11663722" y="6461577"/>
            <a:ext cx="477983" cy="307777"/>
          </a:xfrm>
          <a:prstGeom prst="rect">
            <a:avLst/>
          </a:prstGeom>
          <a:noFill/>
        </p:spPr>
        <p:txBody>
          <a:bodyPr wrap="square" rtlCol="0">
            <a:spAutoFit/>
          </a:bodyPr>
          <a:lstStyle/>
          <a:p>
            <a:fld id="{D98C8DFC-31A7-4CCF-B049-B7AD9194BDA7}" type="slidenum">
              <a:rPr lang="en-US" sz="1400" smtClean="0"/>
              <a:t>‹#›</a:t>
            </a:fld>
            <a:endParaRPr lang="en-US" sz="1400"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BD9275-FBDE-E847-88E4-F0C69900B558}"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FA24B1-51D0-EB40-AC35-9578E88489DD}" type="slidenum">
              <a:rPr lang="en-US" smtClean="0"/>
              <a:t>‹#›</a:t>
            </a:fld>
            <a:endParaRPr lang="en-US"/>
          </a:p>
        </p:txBody>
      </p:sp>
    </p:spTree>
    <p:extLst>
      <p:ext uri="{BB962C8B-B14F-4D97-AF65-F5344CB8AC3E}">
        <p14:creationId xmlns:p14="http://schemas.microsoft.com/office/powerpoint/2010/main" val="18901637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BD9275-FBDE-E847-88E4-F0C69900B558}"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FA24B1-51D0-EB40-AC35-9578E88489DD}" type="slidenum">
              <a:rPr lang="en-US" smtClean="0"/>
              <a:t>‹#›</a:t>
            </a:fld>
            <a:endParaRPr lang="en-US"/>
          </a:p>
        </p:txBody>
      </p:sp>
    </p:spTree>
    <p:extLst>
      <p:ext uri="{BB962C8B-B14F-4D97-AF65-F5344CB8AC3E}">
        <p14:creationId xmlns:p14="http://schemas.microsoft.com/office/powerpoint/2010/main" val="29677437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BD9275-FBDE-E847-88E4-F0C69900B558}"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FA24B1-51D0-EB40-AC35-9578E88489DD}" type="slidenum">
              <a:rPr lang="en-US" smtClean="0"/>
              <a:t>‹#›</a:t>
            </a:fld>
            <a:endParaRPr lang="en-US"/>
          </a:p>
        </p:txBody>
      </p:sp>
    </p:spTree>
    <p:extLst>
      <p:ext uri="{BB962C8B-B14F-4D97-AF65-F5344CB8AC3E}">
        <p14:creationId xmlns:p14="http://schemas.microsoft.com/office/powerpoint/2010/main" val="10780642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BD9275-FBDE-E847-88E4-F0C69900B558}"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A24B1-51D0-EB40-AC35-9578E88489DD}" type="slidenum">
              <a:rPr lang="en-US" smtClean="0"/>
              <a:t>‹#›</a:t>
            </a:fld>
            <a:endParaRPr lang="en-US"/>
          </a:p>
        </p:txBody>
      </p:sp>
    </p:spTree>
    <p:extLst>
      <p:ext uri="{BB962C8B-B14F-4D97-AF65-F5344CB8AC3E}">
        <p14:creationId xmlns:p14="http://schemas.microsoft.com/office/powerpoint/2010/main" val="21182289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BD9275-FBDE-E847-88E4-F0C69900B558}"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A24B1-51D0-EB40-AC35-9578E88489DD}" type="slidenum">
              <a:rPr lang="en-US" smtClean="0"/>
              <a:t>‹#›</a:t>
            </a:fld>
            <a:endParaRPr lang="en-US"/>
          </a:p>
        </p:txBody>
      </p:sp>
    </p:spTree>
    <p:extLst>
      <p:ext uri="{BB962C8B-B14F-4D97-AF65-F5344CB8AC3E}">
        <p14:creationId xmlns:p14="http://schemas.microsoft.com/office/powerpoint/2010/main" val="1089665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484718" y="3352802"/>
            <a:ext cx="11222567"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484718" y="4771030"/>
            <a:ext cx="11222567"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A19FDD5F-4209-4F6A-A167-5B131EFDA80F}" type="datetime1">
              <a:rPr lang="en-US" smtClean="0"/>
              <a:pPr/>
              <a:t>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2ADC7F-ED19-47E3-95E9-2CD43EE064EC}" type="slidenum">
              <a:rPr lang="en-US" smtClean="0"/>
              <a:pPr/>
              <a:t>‹#›</a:t>
            </a:fld>
            <a:endParaRPr lang="en-US" dirty="0"/>
          </a:p>
        </p:txBody>
      </p:sp>
      <p:sp>
        <p:nvSpPr>
          <p:cNvPr id="9" name="Picture Placeholder 2"/>
          <p:cNvSpPr>
            <a:spLocks noGrp="1"/>
          </p:cNvSpPr>
          <p:nvPr>
            <p:ph type="pic" idx="13"/>
          </p:nvPr>
        </p:nvSpPr>
        <p:spPr>
          <a:xfrm>
            <a:off x="494640" y="363538"/>
            <a:ext cx="1120272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32367" y="2403145"/>
            <a:ext cx="10742084"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732367" y="3736006"/>
            <a:ext cx="10742084"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872D39-0114-4333-AAE7-EEBFA56E4FAB}" type="datetime1">
              <a:rPr lang="en-US" smtClean="0"/>
              <a:pPr/>
              <a:t>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2ADC7F-ED19-47E3-95E9-2CD43EE064E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32367" y="107576"/>
            <a:ext cx="10723035"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732367" y="1600201"/>
            <a:ext cx="512064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6334761" y="1600201"/>
            <a:ext cx="512064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82EF55FD-E7F5-4C77-A4FB-5A329396F866}" type="datetime1">
              <a:rPr lang="en-US" smtClean="0"/>
              <a:pPr/>
              <a:t>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2ADC7F-ED19-47E3-95E9-2CD43EE064E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2365" y="107576"/>
            <a:ext cx="10723035"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32365" y="1453225"/>
            <a:ext cx="512064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32365" y="2347416"/>
            <a:ext cx="512064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6334760" y="1453225"/>
            <a:ext cx="512064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34760" y="2347416"/>
            <a:ext cx="512064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6FAFA757-0F0F-45AB-826D-234CF7AD4511}" type="datetime1">
              <a:rPr lang="en-US" smtClean="0"/>
              <a:pPr/>
              <a:t>1/26/2017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2ADC7F-ED19-47E3-95E9-2CD43EE064E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2F15AD12-92C0-4FEC-8816-4BEE0ECFD487}" type="datetime1">
              <a:rPr lang="en-US" smtClean="0"/>
              <a:pPr/>
              <a:t>1/26/2017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2ADC7F-ED19-47E3-95E9-2CD43EE064E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46BB99-591F-43E2-A285-8205E31CA3F1}" type="datetime1">
              <a:rPr lang="en-US" smtClean="0"/>
              <a:pPr/>
              <a:t>1/26/2017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2ADC7F-ED19-47E3-95E9-2CD43EE064E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1199" y="611872"/>
            <a:ext cx="512064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6323765" y="368300"/>
            <a:ext cx="512064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11199" y="1787856"/>
            <a:ext cx="512064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405E00-8DCD-4FF7-B1EB-68E121A9BEDE}" type="datetime1">
              <a:rPr lang="en-US" smtClean="0"/>
              <a:pPr/>
              <a:t>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2ADC7F-ED19-47E3-95E9-2CD43EE064E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2367" y="107576"/>
            <a:ext cx="10723035"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32367" y="1600201"/>
            <a:ext cx="10723035"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506447" y="6275669"/>
            <a:ext cx="2844800" cy="365125"/>
          </a:xfrm>
          <a:prstGeom prst="rect">
            <a:avLst/>
          </a:prstGeom>
        </p:spPr>
        <p:txBody>
          <a:bodyPr vert="horz" lIns="91440" tIns="45720" rIns="91440" bIns="45720" rtlCol="0" anchor="ctr"/>
          <a:lstStyle>
            <a:lvl1pPr algn="r">
              <a:defRPr sz="1200">
                <a:solidFill>
                  <a:schemeClr val="bg1"/>
                </a:solidFill>
              </a:defRPr>
            </a:lvl1pPr>
          </a:lstStyle>
          <a:p>
            <a:fld id="{A19FDD5F-4209-4F6A-A167-5B131EFDA80F}" type="datetime1">
              <a:rPr lang="en-US" smtClean="0"/>
              <a:pPr/>
              <a:t>1/26/2017</a:t>
            </a:fld>
            <a:endParaRPr lang="en-US" dirty="0"/>
          </a:p>
        </p:txBody>
      </p:sp>
      <p:sp>
        <p:nvSpPr>
          <p:cNvPr id="5" name="Footer Placeholder 4"/>
          <p:cNvSpPr>
            <a:spLocks noGrp="1"/>
          </p:cNvSpPr>
          <p:nvPr>
            <p:ph type="ftr" sz="quarter" idx="3"/>
          </p:nvPr>
        </p:nvSpPr>
        <p:spPr>
          <a:xfrm>
            <a:off x="352611" y="6275669"/>
            <a:ext cx="6454588" cy="365125"/>
          </a:xfrm>
          <a:prstGeom prst="rect">
            <a:avLst/>
          </a:prstGeom>
        </p:spPr>
        <p:txBody>
          <a:bodyPr vert="horz" lIns="91440" tIns="45720" rIns="91440" bIns="45720" rtlCol="0" anchor="ctr"/>
          <a:lstStyle>
            <a:lvl1pPr algn="l">
              <a:defRPr sz="1200">
                <a:solidFill>
                  <a:schemeClr val="bg1"/>
                </a:solidFill>
              </a:defRPr>
            </a:lvl1pPr>
          </a:lstStyle>
          <a:p>
            <a:r>
              <a:rPr lang="en-US" dirty="0" smtClean="0"/>
              <a:t>Center for Methane Emissions Solutions</a:t>
            </a:r>
            <a:endParaRPr lang="en-US" dirty="0"/>
          </a:p>
        </p:txBody>
      </p:sp>
      <p:sp>
        <p:nvSpPr>
          <p:cNvPr id="6" name="Slide Number Placeholder 5"/>
          <p:cNvSpPr>
            <a:spLocks noGrp="1"/>
          </p:cNvSpPr>
          <p:nvPr>
            <p:ph type="sldNum" sz="quarter" idx="4"/>
          </p:nvPr>
        </p:nvSpPr>
        <p:spPr>
          <a:xfrm>
            <a:off x="10530541" y="6275669"/>
            <a:ext cx="1320800" cy="365125"/>
          </a:xfrm>
          <a:prstGeom prst="rect">
            <a:avLst/>
          </a:prstGeom>
        </p:spPr>
        <p:txBody>
          <a:bodyPr vert="horz" lIns="91440" tIns="45720" rIns="91440" bIns="45720" rtlCol="0" anchor="ctr"/>
          <a:lstStyle>
            <a:lvl1pPr algn="r">
              <a:defRPr sz="3600">
                <a:solidFill>
                  <a:schemeClr val="bg1"/>
                </a:solidFill>
              </a:defRPr>
            </a:lvl1pPr>
          </a:lstStyle>
          <a:p>
            <a:fld id="{502ADC7F-ED19-47E3-95E9-2CD43EE064E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50" r:id="rId13"/>
  </p:sldLayoutIdLst>
  <p:hf hdr="0" ftr="0" dt="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BD9275-FBDE-E847-88E4-F0C69900B558}" type="datetimeFigureOut">
              <a:rPr lang="en-US" smtClean="0"/>
              <a:t>1/26/2017</a:t>
            </a:fld>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FA24B1-51D0-EB40-AC35-9578E88489DD}" type="slidenum">
              <a:rPr lang="en-US" smtClean="0"/>
              <a:t>‹#›</a:t>
            </a:fld>
            <a:endParaRPr lang="en-US"/>
          </a:p>
        </p:txBody>
      </p:sp>
    </p:spTree>
    <p:extLst>
      <p:ext uri="{BB962C8B-B14F-4D97-AF65-F5344CB8AC3E}">
        <p14:creationId xmlns:p14="http://schemas.microsoft.com/office/powerpoint/2010/main" val="370542710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goldmansachs.com/our-thinking/our-conferences/north-american-energy-summit/reports/icf-economic-analysis-of-methane-emission-reduction.pdf" TargetMode="External"/><Relationship Id="rId5" Type="http://schemas.openxmlformats.org/officeDocument/2006/relationships/hyperlink" Target="http://epa.gov/climatechange/ghgemissions/gases/ch4.html" TargetMode="Externa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methanesolutions.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68767" y="1868081"/>
            <a:ext cx="7514889" cy="1090314"/>
          </a:xfrm>
        </p:spPr>
        <p:txBody>
          <a:bodyPr>
            <a:noAutofit/>
          </a:bodyPr>
          <a:lstStyle/>
          <a:p>
            <a:pPr algn="l"/>
            <a:r>
              <a:rPr lang="en-US" sz="3600" b="1" dirty="0"/>
              <a:t>Addressing Costs of Methane Waste and Future Policy Actions</a:t>
            </a:r>
            <a:endParaRPr lang="en-US" sz="3600" b="1" dirty="0">
              <a:latin typeface="+mn-lt"/>
            </a:endParaRPr>
          </a:p>
        </p:txBody>
      </p:sp>
      <p:sp>
        <p:nvSpPr>
          <p:cNvPr id="3" name="Subtitle 2"/>
          <p:cNvSpPr>
            <a:spLocks noGrp="1"/>
          </p:cNvSpPr>
          <p:nvPr>
            <p:ph type="subTitle" idx="1"/>
          </p:nvPr>
        </p:nvSpPr>
        <p:spPr>
          <a:xfrm>
            <a:off x="2432050" y="3072266"/>
            <a:ext cx="9144000" cy="1655762"/>
          </a:xfrm>
        </p:spPr>
        <p:txBody>
          <a:bodyPr>
            <a:normAutofit/>
          </a:bodyPr>
          <a:lstStyle/>
          <a:p>
            <a:pPr algn="l"/>
            <a:r>
              <a:rPr lang="en-US" dirty="0" smtClean="0">
                <a:solidFill>
                  <a:schemeClr val="tx2"/>
                </a:solidFill>
              </a:rPr>
              <a:t>October 27</a:t>
            </a:r>
            <a:r>
              <a:rPr lang="en-US" baseline="30000" dirty="0" smtClean="0">
                <a:solidFill>
                  <a:schemeClr val="tx2"/>
                </a:solidFill>
              </a:rPr>
              <a:t>th</a:t>
            </a:r>
            <a:r>
              <a:rPr lang="en-US" dirty="0" smtClean="0">
                <a:solidFill>
                  <a:schemeClr val="tx2"/>
                </a:solidFill>
              </a:rPr>
              <a:t>, 2016</a:t>
            </a:r>
            <a:endParaRPr lang="en-US" dirty="0">
              <a:solidFill>
                <a:schemeClr val="tx2"/>
              </a:solidFill>
            </a:endParaRPr>
          </a:p>
          <a:p>
            <a:pPr algn="l"/>
            <a:r>
              <a:rPr lang="en-US" dirty="0" smtClean="0">
                <a:solidFill>
                  <a:schemeClr val="tx2"/>
                </a:solidFill>
              </a:rPr>
              <a:t>The Center for Methane Emissions Solutions (CMES)</a:t>
            </a:r>
          </a:p>
          <a:p>
            <a:pPr algn="l"/>
            <a:endParaRPr lang="en-US" dirty="0" smtClean="0">
              <a:solidFill>
                <a:schemeClr val="tx2"/>
              </a:solidFill>
            </a:endParaRPr>
          </a:p>
          <a:p>
            <a:pPr algn="l"/>
            <a:endParaRPr lang="en-US" dirty="0" smtClean="0">
              <a:solidFill>
                <a:schemeClr val="tx2"/>
              </a:solidFill>
            </a:endParaRPr>
          </a:p>
        </p:txBody>
      </p:sp>
    </p:spTree>
    <p:extLst>
      <p:ext uri="{BB962C8B-B14F-4D97-AF65-F5344CB8AC3E}">
        <p14:creationId xmlns:p14="http://schemas.microsoft.com/office/powerpoint/2010/main" val="18758475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2367" y="107576"/>
            <a:ext cx="10723035" cy="654424"/>
          </a:xfrm>
        </p:spPr>
        <p:txBody>
          <a:bodyPr/>
          <a:lstStyle/>
          <a:p>
            <a:r>
              <a:rPr lang="en-US" sz="2800" b="1" dirty="0" smtClean="0">
                <a:solidFill>
                  <a:schemeClr val="bg1"/>
                </a:solidFill>
              </a:rPr>
              <a:t>The Center for Methane Emissions Solutions</a:t>
            </a:r>
            <a:endParaRPr lang="en-US" sz="2800" b="1" dirty="0">
              <a:solidFill>
                <a:schemeClr val="bg1"/>
              </a:solidFill>
            </a:endParaRPr>
          </a:p>
        </p:txBody>
      </p:sp>
      <p:sp>
        <p:nvSpPr>
          <p:cNvPr id="3" name="Content Placeholder 2"/>
          <p:cNvSpPr>
            <a:spLocks noGrp="1"/>
          </p:cNvSpPr>
          <p:nvPr>
            <p:ph idx="1"/>
          </p:nvPr>
        </p:nvSpPr>
        <p:spPr/>
        <p:txBody>
          <a:bodyPr>
            <a:normAutofit/>
          </a:bodyPr>
          <a:lstStyle/>
          <a:p>
            <a:r>
              <a:rPr lang="en-US" sz="2800" dirty="0" smtClean="0"/>
              <a:t>Business coalition representing the interests of the companies in the methane mitigation industry </a:t>
            </a:r>
          </a:p>
          <a:p>
            <a:r>
              <a:rPr lang="en-US" sz="2800" dirty="0" smtClean="0"/>
              <a:t>Founded in 2015 as Colorado started to implement Regulation 7 and the Administration announced its Methane Emissions Strategy</a:t>
            </a:r>
          </a:p>
          <a:p>
            <a:r>
              <a:rPr lang="en-US" sz="2800" dirty="0" smtClean="0"/>
              <a:t>Educates policymakers and the oil and gas industry that there are affordable, cost-effective, commercially available  technologies to detect and reduce methane emissions</a:t>
            </a:r>
            <a:endParaRPr lang="en-US" sz="2800" dirty="0"/>
          </a:p>
        </p:txBody>
      </p:sp>
    </p:spTree>
    <p:extLst>
      <p:ext uri="{BB962C8B-B14F-4D97-AF65-F5344CB8AC3E}">
        <p14:creationId xmlns:p14="http://schemas.microsoft.com/office/powerpoint/2010/main" val="15556433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32367" y="107576"/>
            <a:ext cx="10723035" cy="581853"/>
          </a:xfrm>
        </p:spPr>
        <p:txBody>
          <a:bodyPr>
            <a:normAutofit/>
          </a:bodyPr>
          <a:lstStyle/>
          <a:p>
            <a:pPr algn="ctr"/>
            <a:r>
              <a:rPr lang="en-US" sz="2800" b="1" dirty="0">
                <a:solidFill>
                  <a:schemeClr val="bg1"/>
                </a:solidFill>
              </a:rPr>
              <a:t>What do these companies look like?</a:t>
            </a:r>
          </a:p>
        </p:txBody>
      </p:sp>
      <p:sp>
        <p:nvSpPr>
          <p:cNvPr id="3" name="Content Placeholder 2"/>
          <p:cNvSpPr>
            <a:spLocks noGrp="1"/>
          </p:cNvSpPr>
          <p:nvPr>
            <p:ph idx="1"/>
          </p:nvPr>
        </p:nvSpPr>
        <p:spPr/>
        <p:txBody>
          <a:bodyPr>
            <a:normAutofit lnSpcReduction="10000"/>
          </a:bodyPr>
          <a:lstStyle/>
          <a:p>
            <a:r>
              <a:rPr lang="en-US" dirty="0"/>
              <a:t>Almost 60% are small </a:t>
            </a:r>
            <a:r>
              <a:rPr lang="en-US" dirty="0" smtClean="0"/>
              <a:t>businesses; roughly </a:t>
            </a:r>
            <a:r>
              <a:rPr lang="en-US" dirty="0"/>
              <a:t>40% of these companies have more than 500 </a:t>
            </a:r>
            <a:r>
              <a:rPr lang="en-US" dirty="0" smtClean="0"/>
              <a:t>employees</a:t>
            </a:r>
          </a:p>
          <a:p>
            <a:r>
              <a:rPr lang="en-US" dirty="0" smtClean="0"/>
              <a:t>72 of these companies have headquarters in the U.S.</a:t>
            </a:r>
          </a:p>
          <a:p>
            <a:r>
              <a:rPr lang="en-US" dirty="0" smtClean="0"/>
              <a:t>The </a:t>
            </a:r>
            <a:r>
              <a:rPr lang="en-US" dirty="0"/>
              <a:t>methane capture and mitigation industry employs at least 30 different key job types</a:t>
            </a:r>
          </a:p>
          <a:p>
            <a:r>
              <a:rPr lang="en-US" dirty="0"/>
              <a:t>The median hourly wage for the industry is $30.88, compared to $19.60 for all U.S. </a:t>
            </a:r>
            <a:r>
              <a:rPr lang="en-US" dirty="0" smtClean="0"/>
              <a:t>jobs</a:t>
            </a:r>
          </a:p>
          <a:p>
            <a:r>
              <a:rPr lang="en-US" dirty="0"/>
              <a:t>The three top states that host the most of these facilities are Texas, Oklahoma, and Colorado</a:t>
            </a:r>
          </a:p>
          <a:p>
            <a:endParaRPr lang="en-US" dirty="0"/>
          </a:p>
          <a:p>
            <a:endParaRPr lang="en-US" dirty="0"/>
          </a:p>
          <a:p>
            <a:endParaRPr lang="en-US" dirty="0"/>
          </a:p>
        </p:txBody>
      </p:sp>
    </p:spTree>
    <p:extLst>
      <p:ext uri="{BB962C8B-B14F-4D97-AF65-F5344CB8AC3E}">
        <p14:creationId xmlns:p14="http://schemas.microsoft.com/office/powerpoint/2010/main" val="3572239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89387"/>
            <a:ext cx="12192000" cy="731520"/>
          </a:xfrm>
        </p:spPr>
        <p:txBody>
          <a:bodyPr>
            <a:noAutofit/>
          </a:bodyPr>
          <a:lstStyle/>
          <a:p>
            <a:pPr algn="ctr">
              <a:lnSpc>
                <a:spcPct val="80000"/>
              </a:lnSpc>
            </a:pPr>
            <a:r>
              <a:rPr lang="en-US" sz="2400" b="1" dirty="0">
                <a:solidFill>
                  <a:schemeClr val="bg1"/>
                </a:solidFill>
              </a:rPr>
              <a:t>These </a:t>
            </a:r>
            <a:r>
              <a:rPr lang="en-US" sz="2400" b="1" dirty="0" smtClean="0">
                <a:solidFill>
                  <a:schemeClr val="bg1"/>
                </a:solidFill>
              </a:rPr>
              <a:t>lost methane emissions </a:t>
            </a:r>
            <a:r>
              <a:rPr lang="en-US" sz="2400" b="1" dirty="0">
                <a:solidFill>
                  <a:schemeClr val="bg1"/>
                </a:solidFill>
              </a:rPr>
              <a:t>cost </a:t>
            </a:r>
            <a:br>
              <a:rPr lang="en-US" sz="2400" b="1" dirty="0">
                <a:solidFill>
                  <a:schemeClr val="bg1"/>
                </a:solidFill>
              </a:rPr>
            </a:br>
            <a:r>
              <a:rPr lang="en-US" sz="2400" b="1" dirty="0">
                <a:solidFill>
                  <a:schemeClr val="bg1"/>
                </a:solidFill>
              </a:rPr>
              <a:t>the oil &amp; gas industry billions of dollars</a:t>
            </a:r>
          </a:p>
        </p:txBody>
      </p:sp>
      <p:pic>
        <p:nvPicPr>
          <p:cNvPr id="5" name="Picture 2" descr="Pie chart of U.S. methane emissions by source. 29 percent is from natural gas and petroleum systems, 25 percent is from enteric fermentation, 18 percent is from landfills, 10 percent is from coal mining, 9 percent is from manure management, and 9 percent is from other sourc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8963" y="3124201"/>
            <a:ext cx="2746055" cy="2502281"/>
          </a:xfrm>
          <a:prstGeom prst="rect">
            <a:avLst/>
          </a:prstGeom>
          <a:noFill/>
          <a:extLst>
            <a:ext uri="{909E8E84-426E-40dd-AFC4-6F175D3DCCD1}">
              <a14:hiddenFill xmlns="" xmlns:a14="http://schemas.microsoft.com/office/drawing/2010/main">
                <a:solidFill>
                  <a:srgbClr val="FFFFFF"/>
                </a:solidFill>
              </a14:hiddenFill>
            </a:ext>
          </a:extLst>
        </p:spPr>
      </p:pic>
      <p:sp>
        <p:nvSpPr>
          <p:cNvPr id="7" name="TextBox 6"/>
          <p:cNvSpPr txBox="1"/>
          <p:nvPr/>
        </p:nvSpPr>
        <p:spPr>
          <a:xfrm>
            <a:off x="1925621" y="1345381"/>
            <a:ext cx="2133600" cy="1477328"/>
          </a:xfrm>
          <a:prstGeom prst="rect">
            <a:avLst/>
          </a:prstGeom>
          <a:noFill/>
        </p:spPr>
        <p:txBody>
          <a:bodyPr wrap="square" rtlCol="0">
            <a:spAutoFit/>
          </a:bodyPr>
          <a:lstStyle/>
          <a:p>
            <a:pPr algn="ctr"/>
            <a:r>
              <a:rPr lang="en-US" b="1" dirty="0" smtClean="0">
                <a:solidFill>
                  <a:schemeClr val="tx2"/>
                </a:solidFill>
              </a:rPr>
              <a:t>Largest source of U.S. anthropogenic Methane Emissions</a:t>
            </a:r>
            <a:endParaRPr lang="en-US" b="1" dirty="0">
              <a:solidFill>
                <a:schemeClr val="tx2"/>
              </a:solidFill>
            </a:endParaRPr>
          </a:p>
        </p:txBody>
      </p:sp>
      <p:sp>
        <p:nvSpPr>
          <p:cNvPr id="8" name="Oval 7"/>
          <p:cNvSpPr/>
          <p:nvPr/>
        </p:nvSpPr>
        <p:spPr>
          <a:xfrm rot="1715190">
            <a:off x="3218739" y="3383851"/>
            <a:ext cx="967967" cy="138491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pic>
        <p:nvPicPr>
          <p:cNvPr id="11" name="Picture 4" descr="C:\Users\Shawn\AppData\Local\Microsoft\Windows\Temporary Internet Files\Content.IE5\Y79JB22H\MC900441323[1].png"/>
          <p:cNvPicPr>
            <a:picLocks noChangeAspect="1" noChangeArrowheads="1"/>
          </p:cNvPicPr>
          <p:nvPr/>
        </p:nvPicPr>
        <p:blipFill rotWithShape="1">
          <a:blip r:embed="rId4">
            <a:extLst>
              <a:ext uri="{28A0092B-C50C-407E-A947-70E740481C1C}">
                <a14:useLocalDpi xmlns:a14="http://schemas.microsoft.com/office/drawing/2010/main" val="0"/>
              </a:ext>
            </a:extLst>
          </a:blip>
          <a:srcRect l="7312" r="12955"/>
          <a:stretch/>
        </p:blipFill>
        <p:spPr bwMode="auto">
          <a:xfrm>
            <a:off x="5392419" y="3048329"/>
            <a:ext cx="1944211" cy="2438400"/>
          </a:xfrm>
          <a:prstGeom prst="rect">
            <a:avLst/>
          </a:prstGeom>
          <a:noFill/>
          <a:extLst>
            <a:ext uri="{909E8E84-426E-40dd-AFC4-6F175D3DCCD1}">
              <a14:hiddenFill xmlns="" xmlns:a14="http://schemas.microsoft.com/office/drawing/2010/main">
                <a:solidFill>
                  <a:srgbClr val="FFFFFF"/>
                </a:solidFill>
              </a14:hiddenFill>
            </a:ext>
          </a:extLst>
        </p:spPr>
      </p:pic>
      <p:sp>
        <p:nvSpPr>
          <p:cNvPr id="12" name="TextBox 11"/>
          <p:cNvSpPr txBox="1"/>
          <p:nvPr/>
        </p:nvSpPr>
        <p:spPr>
          <a:xfrm>
            <a:off x="5257458" y="1570355"/>
            <a:ext cx="2133600" cy="923330"/>
          </a:xfrm>
          <a:prstGeom prst="rect">
            <a:avLst/>
          </a:prstGeom>
          <a:noFill/>
        </p:spPr>
        <p:txBody>
          <a:bodyPr wrap="square" rtlCol="0">
            <a:spAutoFit/>
          </a:bodyPr>
          <a:lstStyle/>
          <a:p>
            <a:pPr algn="ctr"/>
            <a:r>
              <a:rPr lang="en-US" b="1" dirty="0" smtClean="0">
                <a:solidFill>
                  <a:schemeClr val="tx2"/>
                </a:solidFill>
              </a:rPr>
              <a:t>Billions of dollars in lost revenues</a:t>
            </a:r>
            <a:endParaRPr lang="en-US" b="1" dirty="0">
              <a:solidFill>
                <a:schemeClr val="tx2"/>
              </a:solidFill>
            </a:endParaRPr>
          </a:p>
        </p:txBody>
      </p:sp>
      <p:sp>
        <p:nvSpPr>
          <p:cNvPr id="2" name="TextBox 1"/>
          <p:cNvSpPr txBox="1"/>
          <p:nvPr/>
        </p:nvSpPr>
        <p:spPr>
          <a:xfrm>
            <a:off x="103910" y="6225691"/>
            <a:ext cx="1572495" cy="400110"/>
          </a:xfrm>
          <a:prstGeom prst="rect">
            <a:avLst/>
          </a:prstGeom>
          <a:noFill/>
        </p:spPr>
        <p:txBody>
          <a:bodyPr wrap="square" rtlCol="0">
            <a:spAutoFit/>
          </a:bodyPr>
          <a:lstStyle/>
          <a:p>
            <a:r>
              <a:rPr lang="en-US" sz="1000" dirty="0" smtClean="0"/>
              <a:t>Source: </a:t>
            </a:r>
            <a:r>
              <a:rPr lang="en-US" sz="1000" dirty="0" smtClean="0">
                <a:hlinkClick r:id="rId5"/>
              </a:rPr>
              <a:t>EPA</a:t>
            </a:r>
            <a:r>
              <a:rPr lang="en-US" sz="1000" dirty="0" smtClean="0"/>
              <a:t>,  </a:t>
            </a:r>
            <a:r>
              <a:rPr lang="en-US" sz="1000" dirty="0">
                <a:hlinkClick r:id="rId6"/>
              </a:rPr>
              <a:t>ICF</a:t>
            </a:r>
            <a:endParaRPr lang="en-US" sz="1000" dirty="0"/>
          </a:p>
          <a:p>
            <a:endParaRPr lang="en-US" sz="1000" dirty="0"/>
          </a:p>
        </p:txBody>
      </p:sp>
      <p:sp>
        <p:nvSpPr>
          <p:cNvPr id="3" name="Equal 2"/>
          <p:cNvSpPr/>
          <p:nvPr/>
        </p:nvSpPr>
        <p:spPr>
          <a:xfrm>
            <a:off x="7620000" y="3882572"/>
            <a:ext cx="914400" cy="914400"/>
          </a:xfrm>
          <a:prstGeom prst="mathEqual">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8763000" y="3574142"/>
            <a:ext cx="3066143" cy="1384995"/>
          </a:xfrm>
          <a:prstGeom prst="rect">
            <a:avLst/>
          </a:prstGeom>
          <a:noFill/>
        </p:spPr>
        <p:txBody>
          <a:bodyPr wrap="square" rtlCol="0">
            <a:spAutoFit/>
          </a:bodyPr>
          <a:lstStyle/>
          <a:p>
            <a:r>
              <a:rPr lang="en-US" sz="2800" dirty="0" smtClean="0"/>
              <a:t>In fact, between $1.8 and $2 billion annually </a:t>
            </a:r>
            <a:endParaRPr lang="en-US" sz="2800" dirty="0"/>
          </a:p>
        </p:txBody>
      </p:sp>
    </p:spTree>
    <p:extLst>
      <p:ext uri="{BB962C8B-B14F-4D97-AF65-F5344CB8AC3E}">
        <p14:creationId xmlns:p14="http://schemas.microsoft.com/office/powerpoint/2010/main" val="6645603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2367" y="107576"/>
            <a:ext cx="10723035" cy="654424"/>
          </a:xfrm>
        </p:spPr>
        <p:txBody>
          <a:bodyPr/>
          <a:lstStyle/>
          <a:p>
            <a:r>
              <a:rPr lang="en-US" sz="2800" b="1" dirty="0" smtClean="0">
                <a:solidFill>
                  <a:schemeClr val="bg1"/>
                </a:solidFill>
              </a:rPr>
              <a:t>Case Study: Methane Detection Works</a:t>
            </a:r>
            <a:endParaRPr lang="en-US" sz="2800" b="1" dirty="0">
              <a:solidFill>
                <a:schemeClr val="bg1"/>
              </a:solidFill>
            </a:endParaRPr>
          </a:p>
        </p:txBody>
      </p:sp>
      <p:sp>
        <p:nvSpPr>
          <p:cNvPr id="3" name="Content Placeholder 2"/>
          <p:cNvSpPr>
            <a:spLocks noGrp="1"/>
          </p:cNvSpPr>
          <p:nvPr>
            <p:ph idx="1"/>
          </p:nvPr>
        </p:nvSpPr>
        <p:spPr>
          <a:xfrm>
            <a:off x="896959" y="1033272"/>
            <a:ext cx="10723035" cy="5550408"/>
          </a:xfrm>
        </p:spPr>
        <p:txBody>
          <a:bodyPr>
            <a:normAutofit/>
          </a:bodyPr>
          <a:lstStyle/>
          <a:p>
            <a:r>
              <a:rPr lang="en-US" sz="2800" dirty="0" smtClean="0"/>
              <a:t>Colorado Case Study of Regulation 7</a:t>
            </a:r>
          </a:p>
          <a:p>
            <a:pPr lvl="1"/>
            <a:r>
              <a:rPr lang="en-US" sz="2800" b="1" dirty="0" smtClean="0"/>
              <a:t>Producers </a:t>
            </a:r>
            <a:r>
              <a:rPr lang="en-US" sz="2800" b="1" dirty="0"/>
              <a:t>report finding 2 to 3 methane gas leaks on average, and they find at least one methane gas leak in 9-out-of-10 typical site </a:t>
            </a:r>
            <a:r>
              <a:rPr lang="en-US" sz="2800" b="1" dirty="0" smtClean="0"/>
              <a:t>inspections</a:t>
            </a:r>
            <a:r>
              <a:rPr lang="en-US" sz="2800" dirty="0"/>
              <a:t>;</a:t>
            </a:r>
            <a:endParaRPr lang="en-US" sz="2800" dirty="0" smtClean="0"/>
          </a:p>
          <a:p>
            <a:pPr lvl="1"/>
            <a:r>
              <a:rPr lang="en-US" sz="2800" b="1" dirty="0" smtClean="0"/>
              <a:t>90 percent of leaks detected could be easily and economically repaired within days;</a:t>
            </a:r>
          </a:p>
          <a:p>
            <a:pPr lvl="1"/>
            <a:r>
              <a:rPr lang="en-US" sz="2800" b="1" dirty="0" smtClean="0"/>
              <a:t>80 percent found that in </a:t>
            </a:r>
            <a:r>
              <a:rPr lang="en-US" sz="2800" b="1" dirty="0"/>
              <a:t>the long run they are profiting, coming out even, or paying out just a little more than they are collecting in new revenue because of Colorado’s Regulation 7</a:t>
            </a:r>
            <a:r>
              <a:rPr lang="en-US" sz="2800" dirty="0"/>
              <a:t> </a:t>
            </a:r>
            <a:r>
              <a:rPr lang="en-US" sz="2800" b="1" dirty="0" smtClean="0"/>
              <a:t> </a:t>
            </a:r>
            <a:endParaRPr lang="en-US" sz="2800" dirty="0"/>
          </a:p>
          <a:p>
            <a:pPr lvl="1"/>
            <a:endParaRPr lang="en-US" sz="2600" dirty="0" smtClean="0"/>
          </a:p>
          <a:p>
            <a:endParaRPr lang="en-US" sz="2800" dirty="0" smtClean="0"/>
          </a:p>
          <a:p>
            <a:endParaRPr lang="en-US" sz="2800" dirty="0" smtClean="0"/>
          </a:p>
        </p:txBody>
      </p:sp>
    </p:spTree>
    <p:extLst>
      <p:ext uri="{BB962C8B-B14F-4D97-AF65-F5344CB8AC3E}">
        <p14:creationId xmlns:p14="http://schemas.microsoft.com/office/powerpoint/2010/main" val="2141175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2367" y="107576"/>
            <a:ext cx="10723035" cy="654424"/>
          </a:xfrm>
        </p:spPr>
        <p:txBody>
          <a:bodyPr/>
          <a:lstStyle/>
          <a:p>
            <a:r>
              <a:rPr lang="en-US" sz="2800" b="1" dirty="0" smtClean="0">
                <a:solidFill>
                  <a:schemeClr val="bg1"/>
                </a:solidFill>
              </a:rPr>
              <a:t>The Center for Methane Emissions Solutions</a:t>
            </a:r>
            <a:endParaRPr lang="en-US" sz="2800" b="1" dirty="0">
              <a:solidFill>
                <a:schemeClr val="bg1"/>
              </a:solidFill>
            </a:endParaRPr>
          </a:p>
        </p:txBody>
      </p:sp>
      <p:sp>
        <p:nvSpPr>
          <p:cNvPr id="3" name="Content Placeholder 2"/>
          <p:cNvSpPr>
            <a:spLocks noGrp="1"/>
          </p:cNvSpPr>
          <p:nvPr>
            <p:ph idx="1"/>
          </p:nvPr>
        </p:nvSpPr>
        <p:spPr>
          <a:xfrm>
            <a:off x="732367" y="1005840"/>
            <a:ext cx="10723035" cy="5559552"/>
          </a:xfrm>
        </p:spPr>
        <p:txBody>
          <a:bodyPr>
            <a:normAutofit/>
          </a:bodyPr>
          <a:lstStyle/>
          <a:p>
            <a:r>
              <a:rPr lang="en-US" sz="2800" dirty="0" smtClean="0"/>
              <a:t>CMES Brief:</a:t>
            </a:r>
          </a:p>
          <a:p>
            <a:pPr lvl="1"/>
            <a:r>
              <a:rPr lang="en-US" sz="2600" dirty="0" smtClean="0"/>
              <a:t>Win for the oil and gas industry: capturing otherwise wasted methane that can be monetized in  the marketplace</a:t>
            </a:r>
          </a:p>
          <a:p>
            <a:pPr lvl="1"/>
            <a:r>
              <a:rPr lang="en-US" sz="2600" dirty="0" smtClean="0"/>
              <a:t>Win for the methane mitigation industry: a global industry growing fast that could produce economic growth and jobs for American companies with a robust domestic market</a:t>
            </a:r>
          </a:p>
          <a:p>
            <a:r>
              <a:rPr lang="en-US" sz="2800" dirty="0" smtClean="0">
                <a:hlinkClick r:id="rId3"/>
              </a:rPr>
              <a:t>www.methanesolutions.org</a:t>
            </a:r>
            <a:endParaRPr lang="en-US" sz="2800" dirty="0" smtClean="0"/>
          </a:p>
          <a:p>
            <a:r>
              <a:rPr lang="en-US" sz="2800" dirty="0" smtClean="0"/>
              <a:t>Follow us on Twitter @</a:t>
            </a:r>
            <a:r>
              <a:rPr lang="en-US" sz="2800" dirty="0" err="1" smtClean="0"/>
              <a:t>nomethanewaste</a:t>
            </a:r>
            <a:endParaRPr lang="en-US" sz="2800" dirty="0" smtClean="0"/>
          </a:p>
          <a:p>
            <a:endParaRPr lang="en-US" sz="2800" dirty="0"/>
          </a:p>
        </p:txBody>
      </p:sp>
    </p:spTree>
    <p:extLst>
      <p:ext uri="{BB962C8B-B14F-4D97-AF65-F5344CB8AC3E}">
        <p14:creationId xmlns:p14="http://schemas.microsoft.com/office/powerpoint/2010/main" val="13844494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7422</TotalTime>
  <Words>361</Words>
  <Application>Microsoft Office PowerPoint</Application>
  <PresentationFormat>Widescreen</PresentationFormat>
  <Paragraphs>37</Paragraphs>
  <Slides>6</Slides>
  <Notes>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Arial</vt:lpstr>
      <vt:lpstr>Calibri</vt:lpstr>
      <vt:lpstr>News Gothic MT</vt:lpstr>
      <vt:lpstr>Times New Roman</vt:lpstr>
      <vt:lpstr>Wingdings 2</vt:lpstr>
      <vt:lpstr>Breeze</vt:lpstr>
      <vt:lpstr>Custom Design</vt:lpstr>
      <vt:lpstr>Addressing Costs of Methane Waste and Future Policy Actions</vt:lpstr>
      <vt:lpstr>The Center for Methane Emissions Solutions</vt:lpstr>
      <vt:lpstr>What do these companies look like?</vt:lpstr>
      <vt:lpstr>These lost methane emissions cost  the oil &amp; gas industry billions of dollars</vt:lpstr>
      <vt:lpstr>Case Study: Methane Detection Works</vt:lpstr>
      <vt:lpstr>The Center for Methane Emissions Solutions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mine</dc:creator>
  <cp:lastModifiedBy>Michael Maragos</cp:lastModifiedBy>
  <cp:revision>882</cp:revision>
  <cp:lastPrinted>2016-10-26T17:34:57Z</cp:lastPrinted>
  <dcterms:created xsi:type="dcterms:W3CDTF">2013-07-02T07:26:00Z</dcterms:created>
  <dcterms:modified xsi:type="dcterms:W3CDTF">2017-01-26T16:12:11Z</dcterms:modified>
</cp:coreProperties>
</file>