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handoutMasterIdLst>
    <p:handoutMasterId r:id="rId16"/>
  </p:handoutMasterIdLst>
  <p:sldIdLst>
    <p:sldId id="256" r:id="rId2"/>
    <p:sldId id="284" r:id="rId3"/>
    <p:sldId id="273" r:id="rId4"/>
    <p:sldId id="259" r:id="rId5"/>
    <p:sldId id="274" r:id="rId6"/>
    <p:sldId id="282" r:id="rId7"/>
    <p:sldId id="287" r:id="rId8"/>
    <p:sldId id="275" r:id="rId9"/>
    <p:sldId id="281" r:id="rId10"/>
    <p:sldId id="285" r:id="rId11"/>
    <p:sldId id="288" r:id="rId12"/>
    <p:sldId id="277" r:id="rId13"/>
    <p:sldId id="286"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urrusco" initials="MS" lastIdx="1" clrIdx="0">
    <p:extLst>
      <p:ext uri="{19B8F6BF-5375-455C-9EA6-DF929625EA0E}">
        <p15:presenceInfo xmlns:p15="http://schemas.microsoft.com/office/powerpoint/2012/main" userId="S-1-5-21-694689831-453733375-1202159320-1727" providerId="AD"/>
      </p:ext>
    </p:extLst>
  </p:cmAuthor>
  <p:cmAuthor id="2" name="Michael Maragos" initials="MM" lastIdx="5" clrIdx="1">
    <p:extLst>
      <p:ext uri="{19B8F6BF-5375-455C-9EA6-DF929625EA0E}">
        <p15:presenceInfo xmlns:p15="http://schemas.microsoft.com/office/powerpoint/2012/main" userId="S-1-5-21-694689831-453733375-1202159320-36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82500" autoAdjust="0"/>
  </p:normalViewPr>
  <p:slideViewPr>
    <p:cSldViewPr snapToGrid="0">
      <p:cViewPr varScale="1">
        <p:scale>
          <a:sx n="70" d="100"/>
          <a:sy n="70" d="100"/>
        </p:scale>
        <p:origin x="66" y="2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1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el\AppData\Local\Microsoft\Windows\INetCache\Content.Outlook\30XTXLSN\excel%20for%20poste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"Avoidable"</c:v>
          </c:tx>
          <c:spPr>
            <a:ln w="28575" cap="rnd">
              <a:solidFill>
                <a:schemeClr val="accent1">
                  <a:lumMod val="50000"/>
                </a:schemeClr>
              </a:solidFill>
              <a:round/>
            </a:ln>
            <a:effectLst/>
          </c:spPr>
          <c:marker>
            <c:symbol val="square"/>
            <c:size val="5"/>
            <c:spPr>
              <a:solidFill>
                <a:schemeClr val="accent1">
                  <a:lumMod val="50000"/>
                </a:schemeClr>
              </a:solidFill>
              <a:ln w="9525">
                <a:solidFill>
                  <a:schemeClr val="accent1">
                    <a:lumMod val="50000"/>
                    <a:alpha val="99000"/>
                  </a:schemeClr>
                </a:solidFill>
              </a:ln>
              <a:effectLst/>
            </c:spPr>
          </c:marker>
          <c:cat>
            <c:strRef>
              <c:f>Sheet2!$B$5:$K$5</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Sheet2!$B$6:$K$6</c:f>
              <c:numCache>
                <c:formatCode>0.00</c:formatCode>
                <c:ptCount val="10"/>
                <c:pt idx="0">
                  <c:v>0</c:v>
                </c:pt>
                <c:pt idx="1">
                  <c:v>0</c:v>
                </c:pt>
                <c:pt idx="2">
                  <c:v>0</c:v>
                </c:pt>
                <c:pt idx="3">
                  <c:v>4.4150010999999999E-4</c:v>
                </c:pt>
                <c:pt idx="4">
                  <c:v>8.8245114999999999E-3</c:v>
                </c:pt>
                <c:pt idx="5">
                  <c:v>0.13312489806800001</c:v>
                </c:pt>
                <c:pt idx="6">
                  <c:v>1.0049091559180001</c:v>
                </c:pt>
                <c:pt idx="7">
                  <c:v>2.5409509652690003</c:v>
                </c:pt>
                <c:pt idx="8">
                  <c:v>4.2947204683999995</c:v>
                </c:pt>
                <c:pt idx="9">
                  <c:v>9.6283617414220011</c:v>
                </c:pt>
              </c:numCache>
            </c:numRef>
          </c:val>
          <c:smooth val="0"/>
        </c:ser>
        <c:ser>
          <c:idx val="1"/>
          <c:order val="1"/>
          <c:tx>
            <c:v>"Unavoidable"</c:v>
          </c:tx>
          <c:spPr>
            <a:ln w="28575" cap="rnd">
              <a:solidFill>
                <a:srgbClr val="C00000"/>
              </a:solidFill>
              <a:round/>
            </a:ln>
            <a:effectLst/>
          </c:spPr>
          <c:marker>
            <c:symbol val="square"/>
            <c:size val="6"/>
            <c:spPr>
              <a:solidFill>
                <a:srgbClr val="C00000"/>
              </a:solidFill>
              <a:ln w="9525">
                <a:solidFill>
                  <a:srgbClr val="C00000"/>
                </a:solidFill>
              </a:ln>
              <a:effectLst/>
            </c:spPr>
          </c:marker>
          <c:cat>
            <c:strRef>
              <c:f>Sheet2!$B$5:$K$5</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Sheet2!$B$7:$K$7</c:f>
              <c:numCache>
                <c:formatCode>0.00</c:formatCode>
                <c:ptCount val="10"/>
                <c:pt idx="0">
                  <c:v>11.04841656824</c:v>
                </c:pt>
                <c:pt idx="1">
                  <c:v>14.546578536092998</c:v>
                </c:pt>
                <c:pt idx="2">
                  <c:v>15.260489006953</c:v>
                </c:pt>
                <c:pt idx="3">
                  <c:v>14.428963506221001</c:v>
                </c:pt>
                <c:pt idx="4">
                  <c:v>12.002569662253002</c:v>
                </c:pt>
                <c:pt idx="5">
                  <c:v>14.873514816142</c:v>
                </c:pt>
                <c:pt idx="6">
                  <c:v>17.013838714130998</c:v>
                </c:pt>
                <c:pt idx="7">
                  <c:v>22.273666251878002</c:v>
                </c:pt>
                <c:pt idx="8">
                  <c:v>25.446031862094998</c:v>
                </c:pt>
                <c:pt idx="9">
                  <c:v>24.860105034717005</c:v>
                </c:pt>
              </c:numCache>
            </c:numRef>
          </c:val>
          <c:smooth val="0"/>
        </c:ser>
        <c:dLbls>
          <c:showLegendKey val="0"/>
          <c:showVal val="0"/>
          <c:showCatName val="0"/>
          <c:showSerName val="0"/>
          <c:showPercent val="0"/>
          <c:showBubbleSize val="0"/>
        </c:dLbls>
        <c:marker val="1"/>
        <c:smooth val="0"/>
        <c:axId val="281724096"/>
        <c:axId val="281718216"/>
      </c:lineChart>
      <c:catAx>
        <c:axId val="281724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81718216"/>
        <c:crossesAt val="0"/>
        <c:auto val="1"/>
        <c:lblAlgn val="ctr"/>
        <c:lblOffset val="100"/>
        <c:noMultiLvlLbl val="0"/>
      </c:catAx>
      <c:valAx>
        <c:axId val="2817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mn-ea"/>
                    <a:cs typeface="+mn-cs"/>
                  </a:defRPr>
                </a:pPr>
                <a:r>
                  <a:rPr lang="en-US">
                    <a:latin typeface="Cambria" panose="02040503050406030204" pitchFamily="18" charset="0"/>
                  </a:rPr>
                  <a:t> Natural Gas Volume (bcf)</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8172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0.59449</cdr:x>
      <cdr:y>0.21901</cdr:y>
    </cdr:from>
    <cdr:to>
      <cdr:x>0.74115</cdr:x>
      <cdr:y>0.47186</cdr:y>
    </cdr:to>
    <cdr:sp macro="" textlink="">
      <cdr:nvSpPr>
        <cdr:cNvPr id="2" name="TextBox 1"/>
        <cdr:cNvSpPr txBox="1"/>
      </cdr:nvSpPr>
      <cdr:spPr>
        <a:xfrm xmlns:a="http://schemas.openxmlformats.org/drawingml/2006/main">
          <a:off x="3706467" y="792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0.51877</cdr:x>
      <cdr:y>0.24878</cdr:y>
    </cdr:from>
    <cdr:to>
      <cdr:x>0.67818</cdr:x>
      <cdr:y>0.32665</cdr:y>
    </cdr:to>
    <cdr:sp macro="" textlink="">
      <cdr:nvSpPr>
        <cdr:cNvPr id="3" name="TextBox 2"/>
        <cdr:cNvSpPr txBox="1"/>
      </cdr:nvSpPr>
      <cdr:spPr>
        <a:xfrm xmlns:a="http://schemas.openxmlformats.org/drawingml/2006/main">
          <a:off x="3234379" y="899688"/>
          <a:ext cx="993879" cy="2816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rgbClr val="C00000"/>
              </a:solidFill>
            </a:rPr>
            <a:t>No Royalty Due</a:t>
          </a:r>
        </a:p>
      </cdr:txBody>
    </cdr:sp>
  </cdr:relSizeAnchor>
  <cdr:relSizeAnchor xmlns:cdr="http://schemas.openxmlformats.org/drawingml/2006/chartDrawing">
    <cdr:from>
      <cdr:x>0.73083</cdr:x>
      <cdr:y>0.66678</cdr:y>
    </cdr:from>
    <cdr:to>
      <cdr:x>0.86416</cdr:x>
      <cdr:y>0.74349</cdr:y>
    </cdr:to>
    <cdr:sp macro="" textlink="">
      <cdr:nvSpPr>
        <cdr:cNvPr id="4" name="TextBox 1"/>
        <cdr:cNvSpPr txBox="1"/>
      </cdr:nvSpPr>
      <cdr:spPr>
        <a:xfrm xmlns:a="http://schemas.openxmlformats.org/drawingml/2006/main">
          <a:off x="4556540" y="2411344"/>
          <a:ext cx="831298" cy="277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chemeClr val="accent1">
                  <a:lumMod val="50000"/>
                </a:schemeClr>
              </a:solidFill>
            </a:rPr>
            <a:t>Royalty</a:t>
          </a:r>
          <a:r>
            <a:rPr lang="en-US" sz="1100" b="1" baseline="0">
              <a:solidFill>
                <a:schemeClr val="accent1">
                  <a:lumMod val="50000"/>
                </a:schemeClr>
              </a:solidFill>
            </a:rPr>
            <a:t> Due</a:t>
          </a:r>
          <a:endParaRPr lang="en-US" sz="1100" b="1">
            <a:solidFill>
              <a:schemeClr val="accent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51435AFA-6794-4BCB-A0D0-52E19943231C}" type="datetimeFigureOut">
              <a:rPr lang="en-US" smtClean="0"/>
              <a:t>1/26/2017</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886703DA-9B50-47C8-A973-ACBFD3F7E313}" type="slidenum">
              <a:rPr lang="en-US" smtClean="0"/>
              <a:t>‹#›</a:t>
            </a:fld>
            <a:endParaRPr lang="en-US"/>
          </a:p>
        </p:txBody>
      </p:sp>
    </p:spTree>
    <p:extLst>
      <p:ext uri="{BB962C8B-B14F-4D97-AF65-F5344CB8AC3E}">
        <p14:creationId xmlns:p14="http://schemas.microsoft.com/office/powerpoint/2010/main" val="296703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2ED3A06-C856-4FB2-AAB2-241AB60AC1E3}" type="datetimeFigureOut">
              <a:rPr lang="en-US" smtClean="0"/>
              <a:t>1/26/2017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3611255-AB84-4514-913D-0CBBA32705C2}" type="slidenum">
              <a:rPr lang="en-US" smtClean="0"/>
              <a:t>‹#›</a:t>
            </a:fld>
            <a:endParaRPr lang="en-US"/>
          </a:p>
        </p:txBody>
      </p:sp>
    </p:spTree>
    <p:extLst>
      <p:ext uri="{BB962C8B-B14F-4D97-AF65-F5344CB8AC3E}">
        <p14:creationId xmlns:p14="http://schemas.microsoft.com/office/powerpoint/2010/main" val="288654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1</a:t>
            </a:fld>
            <a:endParaRPr lang="en-US"/>
          </a:p>
        </p:txBody>
      </p:sp>
    </p:spTree>
    <p:extLst>
      <p:ext uri="{BB962C8B-B14F-4D97-AF65-F5344CB8AC3E}">
        <p14:creationId xmlns:p14="http://schemas.microsoft.com/office/powerpoint/2010/main" val="420660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2</a:t>
            </a:fld>
            <a:endParaRPr lang="en-US"/>
          </a:p>
        </p:txBody>
      </p:sp>
    </p:spTree>
    <p:extLst>
      <p:ext uri="{BB962C8B-B14F-4D97-AF65-F5344CB8AC3E}">
        <p14:creationId xmlns:p14="http://schemas.microsoft.com/office/powerpoint/2010/main" val="191919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4</a:t>
            </a:fld>
            <a:endParaRPr lang="en-US"/>
          </a:p>
        </p:txBody>
      </p:sp>
    </p:spTree>
    <p:extLst>
      <p:ext uri="{BB962C8B-B14F-4D97-AF65-F5344CB8AC3E}">
        <p14:creationId xmlns:p14="http://schemas.microsoft.com/office/powerpoint/2010/main" val="58643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7</a:t>
            </a:fld>
            <a:endParaRPr lang="en-US"/>
          </a:p>
        </p:txBody>
      </p:sp>
    </p:spTree>
    <p:extLst>
      <p:ext uri="{BB962C8B-B14F-4D97-AF65-F5344CB8AC3E}">
        <p14:creationId xmlns:p14="http://schemas.microsoft.com/office/powerpoint/2010/main" val="256068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12</a:t>
            </a:fld>
            <a:endParaRPr lang="en-US"/>
          </a:p>
        </p:txBody>
      </p:sp>
    </p:spTree>
    <p:extLst>
      <p:ext uri="{BB962C8B-B14F-4D97-AF65-F5344CB8AC3E}">
        <p14:creationId xmlns:p14="http://schemas.microsoft.com/office/powerpoint/2010/main" val="369336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3611255-AB84-4514-913D-0CBBA32705C2}" type="slidenum">
              <a:rPr lang="en-US" smtClean="0"/>
              <a:t>13</a:t>
            </a:fld>
            <a:endParaRPr lang="en-US"/>
          </a:p>
        </p:txBody>
      </p:sp>
    </p:spTree>
    <p:extLst>
      <p:ext uri="{BB962C8B-B14F-4D97-AF65-F5344CB8AC3E}">
        <p14:creationId xmlns:p14="http://schemas.microsoft.com/office/powerpoint/2010/main" val="139077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77981237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62861270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6874662"/>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234073775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3000902"/>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4293238245"/>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401293119"/>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02035688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21775044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1043678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03BC4-9C64-40AA-8921-444BFA2BED15}"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49094291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03BC4-9C64-40AA-8921-444BFA2BED15}"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117635997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03BC4-9C64-40AA-8921-444BFA2BED15}"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137268140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03BC4-9C64-40AA-8921-444BFA2BED15}"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36311504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03BC4-9C64-40AA-8921-444BFA2BED15}"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86688960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3F916-49EB-4B96-B8E0-DCFF2FBE8C49}" type="slidenum">
              <a:rPr lang="en-US" smtClean="0"/>
              <a:t>‹#›</a:t>
            </a:fld>
            <a:endParaRPr lang="en-US"/>
          </a:p>
        </p:txBody>
      </p:sp>
      <p:sp>
        <p:nvSpPr>
          <p:cNvPr id="5" name="Date Placeholder 4"/>
          <p:cNvSpPr>
            <a:spLocks noGrp="1"/>
          </p:cNvSpPr>
          <p:nvPr>
            <p:ph type="dt" sz="half" idx="10"/>
          </p:nvPr>
        </p:nvSpPr>
        <p:spPr/>
        <p:txBody>
          <a:bodyPr/>
          <a:lstStyle/>
          <a:p>
            <a:fld id="{3D303BC4-9C64-40AA-8921-444BFA2BED15}" type="datetimeFigureOut">
              <a:rPr lang="en-US" smtClean="0"/>
              <a:t>1/26/2017</a:t>
            </a:fld>
            <a:endParaRPr lang="en-US"/>
          </a:p>
        </p:txBody>
      </p:sp>
    </p:spTree>
    <p:extLst>
      <p:ext uri="{BB962C8B-B14F-4D97-AF65-F5344CB8AC3E}">
        <p14:creationId xmlns:p14="http://schemas.microsoft.com/office/powerpoint/2010/main" val="278685532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303BC4-9C64-40AA-8921-444BFA2BED15}" type="datetimeFigureOut">
              <a:rPr lang="en-US" smtClean="0"/>
              <a:t>1/26/2017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23F916-49EB-4B96-B8E0-DCFF2FBE8C49}" type="slidenum">
              <a:rPr lang="en-US" smtClean="0"/>
              <a:t>‹#›</a:t>
            </a:fld>
            <a:endParaRPr lang="en-US"/>
          </a:p>
        </p:txBody>
      </p:sp>
    </p:spTree>
    <p:extLst>
      <p:ext uri="{BB962C8B-B14F-4D97-AF65-F5344CB8AC3E}">
        <p14:creationId xmlns:p14="http://schemas.microsoft.com/office/powerpoint/2010/main" val="34956866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cover/>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40844"/>
            <a:ext cx="8407400" cy="1646302"/>
          </a:xfrm>
        </p:spPr>
        <p:txBody>
          <a:bodyPr/>
          <a:lstStyle/>
          <a:p>
            <a:r>
              <a:rPr lang="en-US" sz="3600" dirty="0"/>
              <a:t>Addressing Costs of </a:t>
            </a:r>
            <a:r>
              <a:rPr lang="en-US" sz="3600" dirty="0" smtClean="0"/>
              <a:t>Methane </a:t>
            </a:r>
            <a:r>
              <a:rPr lang="en-US" sz="3600" dirty="0"/>
              <a:t>Waste </a:t>
            </a:r>
            <a:r>
              <a:rPr lang="en-US" sz="3600" dirty="0" smtClean="0"/>
              <a:t/>
            </a:r>
            <a:br>
              <a:rPr lang="en-US" sz="3600" dirty="0" smtClean="0"/>
            </a:br>
            <a:r>
              <a:rPr lang="en-US" sz="3600" dirty="0" smtClean="0"/>
              <a:t>and Future Policy </a:t>
            </a:r>
            <a:r>
              <a:rPr lang="en-US" sz="3600" dirty="0"/>
              <a:t>Actions</a:t>
            </a:r>
          </a:p>
        </p:txBody>
      </p:sp>
      <p:sp>
        <p:nvSpPr>
          <p:cNvPr id="3" name="Subtitle 2"/>
          <p:cNvSpPr>
            <a:spLocks noGrp="1"/>
          </p:cNvSpPr>
          <p:nvPr>
            <p:ph type="subTitle" idx="1"/>
          </p:nvPr>
        </p:nvSpPr>
        <p:spPr>
          <a:xfrm>
            <a:off x="1208488" y="3313715"/>
            <a:ext cx="7766936" cy="1096899"/>
          </a:xfrm>
        </p:spPr>
        <p:txBody>
          <a:bodyPr>
            <a:normAutofit/>
          </a:bodyPr>
          <a:lstStyle/>
          <a:p>
            <a:r>
              <a:rPr lang="en-US" sz="2000" i="1" dirty="0" smtClean="0"/>
              <a:t>Ensuring a Fair Return to Taxpayers</a:t>
            </a:r>
            <a:endParaRPr lang="en-US" sz="20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41" y="5020437"/>
            <a:ext cx="2711154" cy="1337857"/>
          </a:xfrm>
          <a:prstGeom prst="rect">
            <a:avLst/>
          </a:prstGeom>
        </p:spPr>
      </p:pic>
      <p:sp>
        <p:nvSpPr>
          <p:cNvPr id="6" name="TextBox 5"/>
          <p:cNvSpPr txBox="1"/>
          <p:nvPr/>
        </p:nvSpPr>
        <p:spPr>
          <a:xfrm>
            <a:off x="7019439" y="4041282"/>
            <a:ext cx="1919115" cy="369332"/>
          </a:xfrm>
          <a:prstGeom prst="rect">
            <a:avLst/>
          </a:prstGeom>
          <a:noFill/>
        </p:spPr>
        <p:txBody>
          <a:bodyPr wrap="none" rtlCol="0">
            <a:spAutoFit/>
          </a:bodyPr>
          <a:lstStyle/>
          <a:p>
            <a:r>
              <a:rPr lang="en-US" dirty="0" smtClean="0"/>
              <a:t>October 27, 2016</a:t>
            </a:r>
            <a:endParaRPr lang="en-US" dirty="0"/>
          </a:p>
        </p:txBody>
      </p:sp>
    </p:spTree>
    <p:extLst>
      <p:ext uri="{BB962C8B-B14F-4D97-AF65-F5344CB8AC3E}">
        <p14:creationId xmlns:p14="http://schemas.microsoft.com/office/powerpoint/2010/main" val="429194191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10" y="461319"/>
            <a:ext cx="8454309" cy="596202"/>
          </a:xfrm>
        </p:spPr>
        <p:txBody>
          <a:bodyPr>
            <a:noAutofit/>
          </a:bodyPr>
          <a:lstStyle/>
          <a:p>
            <a:r>
              <a:rPr lang="en-US" sz="3200" dirty="0" smtClean="0"/>
              <a:t>How Does Proposed Rule Affect Taxpayers?</a:t>
            </a:r>
            <a:endParaRPr lang="en-US" sz="3200" dirty="0"/>
          </a:p>
        </p:txBody>
      </p:sp>
      <p:sp>
        <p:nvSpPr>
          <p:cNvPr id="3" name="Rectangle 2"/>
          <p:cNvSpPr/>
          <p:nvPr/>
        </p:nvSpPr>
        <p:spPr>
          <a:xfrm>
            <a:off x="541410" y="1225355"/>
            <a:ext cx="6350758" cy="5025991"/>
          </a:xfrm>
          <a:prstGeom prst="rect">
            <a:avLst/>
          </a:prstGeom>
        </p:spPr>
        <p:txBody>
          <a:bodyPr wrap="square">
            <a:spAutoFit/>
          </a:bodyPr>
          <a:lstStyle/>
          <a:p>
            <a:pPr marL="457200" indent="-457200">
              <a:lnSpc>
                <a:spcPct val="107000"/>
              </a:lnSpc>
              <a:spcAft>
                <a:spcPts val="800"/>
              </a:spcAft>
            </a:pPr>
            <a:endParaRPr lang="en-US" sz="1600" u="sng" dirty="0" smtClean="0"/>
          </a:p>
          <a:p>
            <a:pPr marL="457200" indent="-457200">
              <a:lnSpc>
                <a:spcPct val="107000"/>
              </a:lnSpc>
              <a:spcAft>
                <a:spcPts val="800"/>
              </a:spcAft>
            </a:pPr>
            <a:r>
              <a:rPr lang="en-US" sz="1600" u="sng" dirty="0" smtClean="0"/>
              <a:t>Good</a:t>
            </a:r>
            <a:r>
              <a:rPr lang="en-US" sz="1600" dirty="0" smtClean="0"/>
              <a:t>: BLM </a:t>
            </a:r>
            <a:r>
              <a:rPr lang="en-US" sz="1600" dirty="0"/>
              <a:t>is proposing to charge a royalty on gas that is flared </a:t>
            </a:r>
            <a:r>
              <a:rPr lang="en-US" sz="1600" dirty="0" smtClean="0"/>
              <a:t>from </a:t>
            </a:r>
            <a:r>
              <a:rPr lang="en-US" sz="1600" dirty="0"/>
              <a:t>wells that are connected to capture infrastructure</a:t>
            </a:r>
            <a:r>
              <a:rPr lang="en-US" sz="1600" dirty="0" smtClean="0"/>
              <a:t>. </a:t>
            </a:r>
          </a:p>
          <a:p>
            <a:pPr marL="457200" indent="-457200">
              <a:lnSpc>
                <a:spcPct val="107000"/>
              </a:lnSpc>
              <a:spcAft>
                <a:spcPts val="800"/>
              </a:spcAft>
            </a:pPr>
            <a:r>
              <a:rPr lang="en-US" sz="1600" u="sng" dirty="0" smtClean="0"/>
              <a:t>Bad</a:t>
            </a:r>
            <a:r>
              <a:rPr lang="en-US" sz="1600" dirty="0" smtClean="0"/>
              <a:t>: No royalty charged for flaring from wells not connected to gathering infrastructure.</a:t>
            </a:r>
            <a:br>
              <a:rPr lang="en-US" sz="1600" dirty="0" smtClean="0"/>
            </a:br>
            <a:endParaRPr lang="en-US" sz="1600" dirty="0"/>
          </a:p>
          <a:p>
            <a:pPr marL="457200" indent="-457200">
              <a:lnSpc>
                <a:spcPct val="107000"/>
              </a:lnSpc>
              <a:spcAft>
                <a:spcPts val="800"/>
              </a:spcAft>
            </a:pPr>
            <a:r>
              <a:rPr lang="en-US" sz="1600" u="sng" dirty="0" smtClean="0"/>
              <a:t>Good</a:t>
            </a:r>
            <a:r>
              <a:rPr lang="en-US" sz="1600" dirty="0" smtClean="0"/>
              <a:t>: BLM </a:t>
            </a:r>
            <a:r>
              <a:rPr lang="en-US" sz="1600" dirty="0"/>
              <a:t>proposes to set a flaring limit of 1,800 </a:t>
            </a:r>
            <a:r>
              <a:rPr lang="en-US" sz="1600" dirty="0" err="1"/>
              <a:t>Mcf</a:t>
            </a:r>
            <a:r>
              <a:rPr lang="en-US" sz="1600" dirty="0"/>
              <a:t>/month/well, averaged over all producing wells on a lease</a:t>
            </a:r>
            <a:r>
              <a:rPr lang="en-US" sz="1600" dirty="0" smtClean="0"/>
              <a:t>.</a:t>
            </a:r>
          </a:p>
          <a:p>
            <a:pPr marL="457200" indent="-457200">
              <a:lnSpc>
                <a:spcPct val="107000"/>
              </a:lnSpc>
              <a:spcAft>
                <a:spcPts val="800"/>
              </a:spcAft>
            </a:pPr>
            <a:r>
              <a:rPr lang="en-US" sz="1600" u="sng" dirty="0" smtClean="0"/>
              <a:t>Bad</a:t>
            </a:r>
            <a:r>
              <a:rPr lang="en-US" sz="1600" dirty="0" smtClean="0"/>
              <a:t>: The </a:t>
            </a:r>
            <a:r>
              <a:rPr lang="en-US" sz="1600" dirty="0"/>
              <a:t>rulemaking </a:t>
            </a:r>
            <a:r>
              <a:rPr lang="en-US" sz="1600" dirty="0" smtClean="0"/>
              <a:t>needs </a:t>
            </a:r>
            <a:r>
              <a:rPr lang="en-US" sz="1600" dirty="0"/>
              <a:t>to provide a more direct statement that all flaring above the flaring limit </a:t>
            </a:r>
            <a:r>
              <a:rPr lang="en-US" sz="1600" dirty="0" smtClean="0"/>
              <a:t>is </a:t>
            </a:r>
            <a:r>
              <a:rPr lang="en-US" sz="1600" dirty="0"/>
              <a:t>subject to a royalty payment and possible </a:t>
            </a:r>
            <a:r>
              <a:rPr lang="en-US" sz="1600" dirty="0" smtClean="0"/>
              <a:t>penalties.</a:t>
            </a:r>
          </a:p>
          <a:p>
            <a:pPr>
              <a:lnSpc>
                <a:spcPct val="107000"/>
              </a:lnSpc>
              <a:spcAft>
                <a:spcPts val="800"/>
              </a:spcAft>
            </a:pPr>
            <a:endParaRPr lang="en-US" sz="1600" b="1" dirty="0"/>
          </a:p>
          <a:p>
            <a:pPr>
              <a:lnSpc>
                <a:spcPct val="107000"/>
              </a:lnSpc>
              <a:spcAft>
                <a:spcPts val="800"/>
              </a:spcAft>
            </a:pPr>
            <a:r>
              <a:rPr lang="en-US" sz="1600" b="1" dirty="0" smtClean="0"/>
              <a:t>BLM </a:t>
            </a:r>
            <a:r>
              <a:rPr lang="en-US" sz="1600" b="1" dirty="0"/>
              <a:t>should charge royalties for </a:t>
            </a:r>
            <a:r>
              <a:rPr lang="en-US" sz="1600" b="1" dirty="0" smtClean="0"/>
              <a:t>all flaring </a:t>
            </a:r>
            <a:r>
              <a:rPr lang="en-US" sz="1600" b="1" dirty="0"/>
              <a:t>of associated gas from all wells. Not charging royalties reduces the incentive to install or extend gas capture equipment.</a:t>
            </a:r>
          </a:p>
          <a:p>
            <a:pPr>
              <a:lnSpc>
                <a:spcPct val="107000"/>
              </a:lnSpc>
              <a:spcAft>
                <a:spcPts val="800"/>
              </a:spcAft>
            </a:pPr>
            <a:endParaRPr lang="en-US" sz="1600" b="1" dirty="0" smtClean="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92168" y="1613575"/>
            <a:ext cx="2475174" cy="3727042"/>
          </a:xfrm>
        </p:spPr>
      </p:pic>
    </p:spTree>
    <p:extLst>
      <p:ext uri="{BB962C8B-B14F-4D97-AF65-F5344CB8AC3E}">
        <p14:creationId xmlns:p14="http://schemas.microsoft.com/office/powerpoint/2010/main" val="197057444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85" y="1008337"/>
            <a:ext cx="4802286" cy="904010"/>
          </a:xfrm>
        </p:spPr>
        <p:txBody>
          <a:bodyPr/>
          <a:lstStyle/>
          <a:p>
            <a:pPr algn="ctr"/>
            <a:r>
              <a:rPr lang="en-US" sz="3200" dirty="0"/>
              <a:t>How Does Proposed Rule </a:t>
            </a:r>
            <a:r>
              <a:rPr lang="en-US" sz="3200" dirty="0" smtClean="0"/>
              <a:t/>
            </a:r>
            <a:br>
              <a:rPr lang="en-US" sz="3200" dirty="0" smtClean="0"/>
            </a:br>
            <a:r>
              <a:rPr lang="en-US" sz="3200" dirty="0" smtClean="0"/>
              <a:t>Affect </a:t>
            </a:r>
            <a:r>
              <a:rPr lang="en-US" sz="3200" dirty="0"/>
              <a:t>Taxpayers?</a:t>
            </a:r>
          </a:p>
        </p:txBody>
      </p:sp>
      <p:pic>
        <p:nvPicPr>
          <p:cNvPr id="4" name="Picture 2" descr="Image result for oil gas drilling ve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973" y="418920"/>
            <a:ext cx="3522480" cy="21730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3385" y="2902219"/>
            <a:ext cx="7958294" cy="3400867"/>
          </a:xfrm>
          <a:prstGeom prst="rect">
            <a:avLst/>
          </a:prstGeom>
        </p:spPr>
        <p:txBody>
          <a:bodyPr wrap="square">
            <a:spAutoFit/>
          </a:bodyPr>
          <a:lstStyle/>
          <a:p>
            <a:pPr marL="457200" indent="-457200">
              <a:lnSpc>
                <a:spcPct val="107000"/>
              </a:lnSpc>
              <a:spcAft>
                <a:spcPts val="800"/>
              </a:spcAft>
            </a:pPr>
            <a:r>
              <a:rPr lang="en-US" sz="1600" u="sng" dirty="0" smtClean="0"/>
              <a:t>Good</a:t>
            </a:r>
            <a:r>
              <a:rPr lang="en-US" sz="1600" dirty="0" smtClean="0"/>
              <a:t>: Venting </a:t>
            </a:r>
            <a:r>
              <a:rPr lang="en-US" sz="1600" dirty="0"/>
              <a:t>prohibited, except emergencies and venting from certain equipment subject to proposed limits. </a:t>
            </a:r>
            <a:r>
              <a:rPr lang="en-US" sz="1600" dirty="0" smtClean="0"/>
              <a:t>Replaces </a:t>
            </a:r>
            <a:r>
              <a:rPr lang="en-US" sz="1600" dirty="0"/>
              <a:t>all “high bleed” pneumatic controllers with “low bleed” controllers within one </a:t>
            </a:r>
            <a:r>
              <a:rPr lang="en-US" sz="1600" dirty="0" smtClean="0"/>
              <a:t>year.</a:t>
            </a:r>
          </a:p>
          <a:p>
            <a:pPr marL="457200" indent="-457200">
              <a:lnSpc>
                <a:spcPct val="107000"/>
              </a:lnSpc>
              <a:spcAft>
                <a:spcPts val="800"/>
              </a:spcAft>
            </a:pPr>
            <a:r>
              <a:rPr lang="en-US" sz="1600" u="sng" dirty="0" smtClean="0"/>
              <a:t>Good</a:t>
            </a:r>
            <a:r>
              <a:rPr lang="en-US" sz="1600" dirty="0" smtClean="0"/>
              <a:t>: Requires use of </a:t>
            </a:r>
            <a:r>
              <a:rPr lang="en-US" sz="1600" dirty="0"/>
              <a:t>an instrument-based leak detection and repair (LDAR) program to find and repair leaks twice a year. </a:t>
            </a:r>
          </a:p>
          <a:p>
            <a:pPr marL="457200" indent="-457200">
              <a:lnSpc>
                <a:spcPct val="107000"/>
              </a:lnSpc>
              <a:spcAft>
                <a:spcPts val="800"/>
              </a:spcAft>
            </a:pPr>
            <a:r>
              <a:rPr lang="en-US" sz="1600" u="sng" dirty="0" smtClean="0"/>
              <a:t>Good</a:t>
            </a:r>
            <a:r>
              <a:rPr lang="en-US" sz="1600" dirty="0" smtClean="0"/>
              <a:t>: Modifies </a:t>
            </a:r>
            <a:r>
              <a:rPr lang="en-US" sz="1600" dirty="0"/>
              <a:t>the existing regulation to give BLM discretion to raise the royalty rates for onshore oil and gas leases above 12.5 percent for new competitive leases, consistent with the statutory authority in the Mineral Leasing </a:t>
            </a:r>
            <a:r>
              <a:rPr lang="en-US" sz="1600" dirty="0" smtClean="0"/>
              <a:t>Act. </a:t>
            </a:r>
            <a:endParaRPr lang="en-US" sz="1600" dirty="0"/>
          </a:p>
          <a:p>
            <a:pPr marL="457200" indent="-457200">
              <a:lnSpc>
                <a:spcPct val="107000"/>
              </a:lnSpc>
              <a:spcAft>
                <a:spcPts val="800"/>
              </a:spcAft>
            </a:pPr>
            <a:r>
              <a:rPr lang="en-US" sz="1600" u="sng" dirty="0" smtClean="0"/>
              <a:t>Good</a:t>
            </a:r>
            <a:r>
              <a:rPr lang="en-US" sz="1600" dirty="0" smtClean="0"/>
              <a:t>: Requires </a:t>
            </a:r>
            <a:r>
              <a:rPr lang="en-US" sz="1600" dirty="0"/>
              <a:t>submission of plan with an Application for Permit to Drill to also be shared with midstream gas capture companies. </a:t>
            </a:r>
            <a:endParaRPr lang="en-US" sz="1600" dirty="0" smtClean="0"/>
          </a:p>
          <a:p>
            <a:pPr marL="457200" indent="-457200">
              <a:lnSpc>
                <a:spcPct val="107000"/>
              </a:lnSpc>
              <a:spcAft>
                <a:spcPts val="800"/>
              </a:spcAft>
            </a:pPr>
            <a:r>
              <a:rPr lang="en-US" sz="1600" u="sng" dirty="0" smtClean="0"/>
              <a:t>Bad</a:t>
            </a:r>
            <a:r>
              <a:rPr lang="en-US" sz="1600" dirty="0" smtClean="0"/>
              <a:t>: Waste </a:t>
            </a:r>
            <a:r>
              <a:rPr lang="en-US" sz="1600" dirty="0"/>
              <a:t>minimization p</a:t>
            </a:r>
            <a:r>
              <a:rPr lang="en-US" sz="1600" dirty="0" smtClean="0"/>
              <a:t>lan </a:t>
            </a:r>
            <a:r>
              <a:rPr lang="en-US" sz="1600" dirty="0"/>
              <a:t>details would </a:t>
            </a:r>
            <a:r>
              <a:rPr lang="en-US" sz="1600" u="sng" dirty="0"/>
              <a:t>not</a:t>
            </a:r>
            <a:r>
              <a:rPr lang="en-US" sz="1600" dirty="0"/>
              <a:t> be enforceable by BLM. </a:t>
            </a:r>
          </a:p>
        </p:txBody>
      </p:sp>
    </p:spTree>
    <p:extLst>
      <p:ext uri="{BB962C8B-B14F-4D97-AF65-F5344CB8AC3E}">
        <p14:creationId xmlns:p14="http://schemas.microsoft.com/office/powerpoint/2010/main" val="329990785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268" y="836186"/>
            <a:ext cx="8207603" cy="2616101"/>
          </a:xfrm>
          <a:prstGeom prst="rect">
            <a:avLst/>
          </a:prstGeom>
        </p:spPr>
        <p:txBody>
          <a:bodyPr wrap="square">
            <a:spAutoFit/>
          </a:bodyPr>
          <a:lstStyle/>
          <a:p>
            <a:pPr algn="ctr"/>
            <a:r>
              <a:rPr lang="en-US" sz="3600" dirty="0" smtClean="0">
                <a:ln w="0"/>
                <a:solidFill>
                  <a:schemeClr val="accent1"/>
                </a:solidFill>
              </a:rPr>
              <a:t>Other Concerns: Beneficial Use</a:t>
            </a:r>
          </a:p>
          <a:p>
            <a:endParaRPr lang="en-US" sz="1600" dirty="0"/>
          </a:p>
          <a:p>
            <a:pPr marL="285750" indent="-285750">
              <a:buFont typeface="Arial" panose="020B0604020202020204" pitchFamily="34" charset="0"/>
              <a:buChar char="•"/>
            </a:pPr>
            <a:r>
              <a:rPr lang="en-US" sz="1600" dirty="0" smtClean="0"/>
              <a:t>Oil </a:t>
            </a:r>
            <a:r>
              <a:rPr lang="en-US" sz="1600" dirty="0"/>
              <a:t>and gas companies are also allowed to freely use gas from a well as fuel and for other uses on a lease </a:t>
            </a:r>
            <a:r>
              <a:rPr lang="en-US" sz="1600" dirty="0" smtClean="0"/>
              <a:t>site, known as “beneficial use.” </a:t>
            </a:r>
            <a:r>
              <a:rPr lang="en-US" sz="1600" dirty="0"/>
              <a:t>No royalties are paid on this gas. </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From </a:t>
            </a:r>
            <a:r>
              <a:rPr lang="en-US" sz="1600" dirty="0"/>
              <a:t>2006 through </a:t>
            </a:r>
            <a:r>
              <a:rPr lang="en-US" sz="1600" dirty="0" smtClean="0"/>
              <a:t>2015, oil </a:t>
            </a:r>
            <a:r>
              <a:rPr lang="en-US" sz="1600" dirty="0"/>
              <a:t>and gas operators reported the “beneficial use” of 711.8 </a:t>
            </a:r>
            <a:r>
              <a:rPr lang="en-US" sz="1600" dirty="0" err="1"/>
              <a:t>bcf</a:t>
            </a:r>
            <a:r>
              <a:rPr lang="en-US" sz="1600" dirty="0"/>
              <a:t> of natural gas to power their equipment on </a:t>
            </a:r>
            <a:r>
              <a:rPr lang="en-US" sz="1600" dirty="0" smtClean="0"/>
              <a:t>federally-administered </a:t>
            </a:r>
            <a:r>
              <a:rPr lang="en-US" sz="1600" dirty="0"/>
              <a:t>leases. </a:t>
            </a:r>
            <a:r>
              <a:rPr lang="en-US" sz="1600" dirty="0" smtClean="0"/>
              <a:t>This </a:t>
            </a:r>
            <a:r>
              <a:rPr lang="en-US" sz="1600" dirty="0"/>
              <a:t>gas would have had a market value of $3.72 </a:t>
            </a:r>
            <a:r>
              <a:rPr lang="en-US" sz="1600" dirty="0" smtClean="0"/>
              <a:t>billion and generated </a:t>
            </a:r>
            <a:r>
              <a:rPr lang="en-US" sz="1600" dirty="0"/>
              <a:t>$465.1 million in royalty payments. </a:t>
            </a:r>
          </a:p>
        </p:txBody>
      </p:sp>
      <p:pic>
        <p:nvPicPr>
          <p:cNvPr id="1026" name="Picture 2" descr="Image result for drilling 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8" y="3600299"/>
            <a:ext cx="7497502" cy="273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2388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677" y="3690297"/>
            <a:ext cx="2347576" cy="583108"/>
          </a:xfrm>
        </p:spPr>
        <p:txBody>
          <a:bodyPr>
            <a:noAutofit/>
          </a:bodyPr>
          <a:lstStyle/>
          <a:p>
            <a:r>
              <a:rPr lang="en-US" dirty="0" smtClean="0"/>
              <a:t>Next Steps </a:t>
            </a:r>
            <a:endParaRPr lang="en-US" dirty="0"/>
          </a:p>
        </p:txBody>
      </p:sp>
      <p:sp>
        <p:nvSpPr>
          <p:cNvPr id="3" name="Content Placeholder 2"/>
          <p:cNvSpPr>
            <a:spLocks noGrp="1"/>
          </p:cNvSpPr>
          <p:nvPr>
            <p:ph idx="1"/>
          </p:nvPr>
        </p:nvSpPr>
        <p:spPr>
          <a:xfrm>
            <a:off x="787865" y="4391324"/>
            <a:ext cx="8596668" cy="1567349"/>
          </a:xfrm>
        </p:spPr>
        <p:txBody>
          <a:bodyPr>
            <a:normAutofit/>
          </a:bodyPr>
          <a:lstStyle/>
          <a:p>
            <a:r>
              <a:rPr lang="en-US" sz="1600" dirty="0" smtClean="0">
                <a:solidFill>
                  <a:schemeClr val="tx1"/>
                </a:solidFill>
              </a:rPr>
              <a:t>For BLM - Finalize New Rule that ensures fair return for taxpayers and royalties are collected on all federally owned natural gas.</a:t>
            </a:r>
          </a:p>
          <a:p>
            <a:r>
              <a:rPr lang="en-US" sz="1600" dirty="0" smtClean="0">
                <a:solidFill>
                  <a:schemeClr val="tx1"/>
                </a:solidFill>
              </a:rPr>
              <a:t>For Congress - pass legislation that ensures taxpayers receive royalties for natural gas used in wellsite operations.</a:t>
            </a:r>
            <a:endParaRPr lang="en-US" sz="1600" dirty="0">
              <a:solidFill>
                <a:schemeClr val="tx1"/>
              </a:solidFill>
            </a:endParaRPr>
          </a:p>
        </p:txBody>
      </p:sp>
      <p:sp>
        <p:nvSpPr>
          <p:cNvPr id="4" name="Rectangle 3"/>
          <p:cNvSpPr/>
          <p:nvPr/>
        </p:nvSpPr>
        <p:spPr>
          <a:xfrm>
            <a:off x="787865" y="1229991"/>
            <a:ext cx="8596668" cy="2308324"/>
          </a:xfrm>
          <a:prstGeom prst="rect">
            <a:avLst/>
          </a:prstGeom>
        </p:spPr>
        <p:txBody>
          <a:bodyPr wrap="square">
            <a:spAutoFit/>
          </a:bodyPr>
          <a:lstStyle/>
          <a:p>
            <a:r>
              <a:rPr lang="en-US" sz="1600" dirty="0">
                <a:ea typeface="Calibri" panose="020F0502020204030204" pitchFamily="34" charset="0"/>
              </a:rPr>
              <a:t>In 1976, Congress passed the Federal Lands Policy and </a:t>
            </a:r>
            <a:r>
              <a:rPr lang="en-US" sz="1600" dirty="0" smtClean="0">
                <a:ea typeface="Calibri" panose="020F0502020204030204" pitchFamily="34" charset="0"/>
              </a:rPr>
              <a:t>Management Act </a:t>
            </a:r>
            <a:r>
              <a:rPr lang="en-US" sz="1600" dirty="0">
                <a:ea typeface="Calibri" panose="020F0502020204030204" pitchFamily="34" charset="0"/>
              </a:rPr>
              <a:t>(FLPMA), which requires “the United States receive fair market </a:t>
            </a:r>
            <a:r>
              <a:rPr lang="en-US" sz="1600" dirty="0" smtClean="0">
                <a:ea typeface="Calibri" panose="020F0502020204030204" pitchFamily="34" charset="0"/>
              </a:rPr>
              <a:t>value of </a:t>
            </a:r>
            <a:r>
              <a:rPr lang="en-US" sz="1600" dirty="0">
                <a:ea typeface="Calibri" panose="020F0502020204030204" pitchFamily="34" charset="0"/>
              </a:rPr>
              <a:t>the use of the public lands and their resources ...” </a:t>
            </a:r>
            <a:endParaRPr lang="en-US" sz="1600" dirty="0" smtClean="0">
              <a:ea typeface="Calibri" panose="020F0502020204030204" pitchFamily="34" charset="0"/>
            </a:endParaRPr>
          </a:p>
          <a:p>
            <a:endParaRPr lang="en-US" sz="1600" dirty="0">
              <a:ea typeface="Calibri" panose="020F0502020204030204" pitchFamily="34" charset="0"/>
            </a:endParaRPr>
          </a:p>
          <a:p>
            <a:r>
              <a:rPr lang="en-US" sz="1600" dirty="0" smtClean="0">
                <a:ea typeface="Calibri" panose="020F0502020204030204" pitchFamily="34" charset="0"/>
              </a:rPr>
              <a:t>Congress further articulated </a:t>
            </a:r>
            <a:r>
              <a:rPr lang="en-US" sz="1600" dirty="0">
                <a:ea typeface="Calibri" panose="020F0502020204030204" pitchFamily="34" charset="0"/>
              </a:rPr>
              <a:t>BLM’s authority in the Federal Oil and Gas Royalty </a:t>
            </a:r>
            <a:r>
              <a:rPr lang="en-US" sz="1600" dirty="0" smtClean="0">
                <a:ea typeface="Calibri" panose="020F0502020204030204" pitchFamily="34" charset="0"/>
              </a:rPr>
              <a:t>Management Act </a:t>
            </a:r>
            <a:r>
              <a:rPr lang="en-US" sz="1600" dirty="0">
                <a:ea typeface="Calibri" panose="020F0502020204030204" pitchFamily="34" charset="0"/>
              </a:rPr>
              <a:t>of 1982, which states, “Any lessee is liable for royalty </a:t>
            </a:r>
            <a:r>
              <a:rPr lang="en-US" sz="1600" dirty="0" smtClean="0">
                <a:ea typeface="Calibri" panose="020F0502020204030204" pitchFamily="34" charset="0"/>
              </a:rPr>
              <a:t>payments on </a:t>
            </a:r>
            <a:r>
              <a:rPr lang="en-US" sz="1600" dirty="0">
                <a:ea typeface="Calibri" panose="020F0502020204030204" pitchFamily="34" charset="0"/>
              </a:rPr>
              <a:t>oil or gas lost or wasted from a lease site when such loss or waste </a:t>
            </a:r>
            <a:r>
              <a:rPr lang="en-US" sz="1600" dirty="0" smtClean="0">
                <a:ea typeface="Calibri" panose="020F0502020204030204" pitchFamily="34" charset="0"/>
              </a:rPr>
              <a:t>is due </a:t>
            </a:r>
            <a:r>
              <a:rPr lang="en-US" sz="1600" dirty="0">
                <a:ea typeface="Calibri" panose="020F0502020204030204" pitchFamily="34" charset="0"/>
              </a:rPr>
              <a:t>to negligence on the part of the operator of the lease, or due to </a:t>
            </a:r>
            <a:r>
              <a:rPr lang="en-US" sz="1600" dirty="0" smtClean="0">
                <a:ea typeface="Calibri" panose="020F0502020204030204" pitchFamily="34" charset="0"/>
              </a:rPr>
              <a:t>the failure </a:t>
            </a:r>
            <a:r>
              <a:rPr lang="en-US" sz="1600" dirty="0">
                <a:ea typeface="Calibri" panose="020F0502020204030204" pitchFamily="34" charset="0"/>
              </a:rPr>
              <a:t>to comply with any rule or regulation, order or citation issued </a:t>
            </a:r>
            <a:r>
              <a:rPr lang="en-US" sz="1600" dirty="0" smtClean="0">
                <a:ea typeface="Calibri" panose="020F0502020204030204" pitchFamily="34" charset="0"/>
              </a:rPr>
              <a:t>under this </a:t>
            </a:r>
            <a:r>
              <a:rPr lang="en-US" sz="1600" dirty="0">
                <a:ea typeface="Calibri" panose="020F0502020204030204" pitchFamily="34" charset="0"/>
              </a:rPr>
              <a:t>Act or any mineral leasing law.”</a:t>
            </a:r>
            <a:endParaRPr lang="en-US" sz="1600" dirty="0">
              <a:effectLst/>
              <a:ea typeface="Calibri" panose="020F0502020204030204" pitchFamily="34" charset="0"/>
            </a:endParaRPr>
          </a:p>
        </p:txBody>
      </p:sp>
      <p:sp>
        <p:nvSpPr>
          <p:cNvPr id="7" name="Title 1"/>
          <p:cNvSpPr txBox="1">
            <a:spLocks/>
          </p:cNvSpPr>
          <p:nvPr/>
        </p:nvSpPr>
        <p:spPr>
          <a:xfrm>
            <a:off x="3459350" y="543354"/>
            <a:ext cx="3250230" cy="6866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Fair Return  </a:t>
            </a:r>
            <a:br>
              <a:rPr lang="en-US" dirty="0" smtClean="0"/>
            </a:br>
            <a:endParaRPr lang="en-US" dirty="0"/>
          </a:p>
        </p:txBody>
      </p:sp>
    </p:spTree>
    <p:extLst>
      <p:ext uri="{BB962C8B-B14F-4D97-AF65-F5344CB8AC3E}">
        <p14:creationId xmlns:p14="http://schemas.microsoft.com/office/powerpoint/2010/main" val="14989729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lstStyle/>
          <a:p>
            <a:r>
              <a:rPr lang="en-US" dirty="0" smtClean="0"/>
              <a:t>Energy and Natural Resources</a:t>
            </a:r>
            <a:endParaRPr lang="en-US" dirty="0"/>
          </a:p>
        </p:txBody>
      </p:sp>
      <p:pic>
        <p:nvPicPr>
          <p:cNvPr id="2050" name="Picture 2" descr="Click thumbnail to view full report"/>
          <p:cNvPicPr preferRelativeResize="0">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23715" y="4030095"/>
            <a:ext cx="143151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axpayer.net/images/uploads/methane-report-thumb(1).g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857" y="3969279"/>
            <a:ext cx="141681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axpayer.net/images/uploads/O&amp;G%20Subsidy%20report%20cover.JPG"/>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976" y="1736989"/>
            <a:ext cx="141188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referRelativeResize="0">
            <a:picLocks noChangeAspect="1"/>
          </p:cNvPicPr>
          <p:nvPr/>
        </p:nvPicPr>
        <p:blipFill>
          <a:blip r:embed="rId6"/>
          <a:stretch>
            <a:fillRect/>
          </a:stretch>
        </p:blipFill>
        <p:spPr>
          <a:xfrm>
            <a:off x="3387116" y="1736989"/>
            <a:ext cx="1431517" cy="1828800"/>
          </a:xfrm>
          <a:prstGeom prst="rect">
            <a:avLst/>
          </a:prstGeom>
          <a:ln w="3175">
            <a:solidFill>
              <a:schemeClr val="tx1"/>
            </a:solidFill>
          </a:ln>
        </p:spPr>
      </p:pic>
      <p:sp>
        <p:nvSpPr>
          <p:cNvPr id="5" name="TextBox 4"/>
          <p:cNvSpPr txBox="1"/>
          <p:nvPr/>
        </p:nvSpPr>
        <p:spPr>
          <a:xfrm>
            <a:off x="1713857" y="2208777"/>
            <a:ext cx="1749925" cy="738664"/>
          </a:xfrm>
          <a:prstGeom prst="rect">
            <a:avLst/>
          </a:prstGeom>
          <a:noFill/>
        </p:spPr>
        <p:txBody>
          <a:bodyPr wrap="square" rtlCol="0">
            <a:spAutoFit/>
          </a:bodyPr>
          <a:lstStyle/>
          <a:p>
            <a:r>
              <a:rPr lang="en-US" sz="1400" dirty="0" smtClean="0"/>
              <a:t>Understanding </a:t>
            </a:r>
            <a:br>
              <a:rPr lang="en-US" sz="1400" dirty="0" smtClean="0"/>
            </a:br>
            <a:r>
              <a:rPr lang="en-US" sz="1400" dirty="0" smtClean="0"/>
              <a:t>Oil and Gas Tax Subsidies</a:t>
            </a:r>
            <a:endParaRPr lang="en-US" sz="1400" dirty="0"/>
          </a:p>
        </p:txBody>
      </p:sp>
      <p:sp>
        <p:nvSpPr>
          <p:cNvPr id="6" name="TextBox 5"/>
          <p:cNvSpPr txBox="1"/>
          <p:nvPr/>
        </p:nvSpPr>
        <p:spPr>
          <a:xfrm>
            <a:off x="3201514" y="4221959"/>
            <a:ext cx="1749925" cy="1169551"/>
          </a:xfrm>
          <a:prstGeom prst="rect">
            <a:avLst/>
          </a:prstGeom>
          <a:noFill/>
        </p:spPr>
        <p:txBody>
          <a:bodyPr wrap="square" rtlCol="0">
            <a:spAutoFit/>
          </a:bodyPr>
          <a:lstStyle/>
          <a:p>
            <a:r>
              <a:rPr lang="en-US" sz="1400" dirty="0" smtClean="0"/>
              <a:t>Burning Money: </a:t>
            </a:r>
            <a:br>
              <a:rPr lang="en-US" sz="1400" dirty="0" smtClean="0"/>
            </a:br>
            <a:r>
              <a:rPr lang="en-US" sz="1400" dirty="0" smtClean="0"/>
              <a:t>Updating Rules </a:t>
            </a:r>
            <a:br>
              <a:rPr lang="en-US" sz="1400" dirty="0" smtClean="0"/>
            </a:br>
            <a:r>
              <a:rPr lang="en-US" sz="1400" dirty="0" smtClean="0"/>
              <a:t>for Oil and Gas Loss on Public Lands</a:t>
            </a:r>
            <a:endParaRPr lang="en-US" sz="1400" dirty="0"/>
          </a:p>
        </p:txBody>
      </p:sp>
      <p:sp>
        <p:nvSpPr>
          <p:cNvPr id="7" name="TextBox 6"/>
          <p:cNvSpPr txBox="1"/>
          <p:nvPr/>
        </p:nvSpPr>
        <p:spPr>
          <a:xfrm>
            <a:off x="4919496" y="1989300"/>
            <a:ext cx="1706768" cy="1384995"/>
          </a:xfrm>
          <a:prstGeom prst="rect">
            <a:avLst/>
          </a:prstGeom>
          <a:noFill/>
        </p:spPr>
        <p:txBody>
          <a:bodyPr wrap="square" rtlCol="0">
            <a:spAutoFit/>
          </a:bodyPr>
          <a:lstStyle/>
          <a:p>
            <a:r>
              <a:rPr lang="en-US" sz="1400" dirty="0" smtClean="0"/>
              <a:t>Federal Coal Leasing:</a:t>
            </a:r>
            <a:br>
              <a:rPr lang="en-US" sz="1400" dirty="0" smtClean="0"/>
            </a:br>
            <a:r>
              <a:rPr lang="en-US" sz="1400" dirty="0" smtClean="0"/>
              <a:t>Fair Market Value and a Fair Return for the American Taxpayer</a:t>
            </a:r>
            <a:endParaRPr lang="en-US" sz="1400" dirty="0"/>
          </a:p>
        </p:txBody>
      </p:sp>
      <p:sp>
        <p:nvSpPr>
          <p:cNvPr id="8" name="TextBox 7"/>
          <p:cNvSpPr txBox="1"/>
          <p:nvPr/>
        </p:nvSpPr>
        <p:spPr>
          <a:xfrm>
            <a:off x="6726071" y="4329680"/>
            <a:ext cx="1796981" cy="954107"/>
          </a:xfrm>
          <a:prstGeom prst="rect">
            <a:avLst/>
          </a:prstGeom>
          <a:noFill/>
        </p:spPr>
        <p:txBody>
          <a:bodyPr wrap="square" rtlCol="0">
            <a:spAutoFit/>
          </a:bodyPr>
          <a:lstStyle/>
          <a:p>
            <a:r>
              <a:rPr lang="en-US" sz="1400" dirty="0" smtClean="0"/>
              <a:t>Understanding Federal Subsidies for the Biofuels &amp; Biomass Industries</a:t>
            </a:r>
            <a:endParaRPr lang="en-US" sz="14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3279" y="1689441"/>
            <a:ext cx="1442566" cy="1869670"/>
          </a:xfrm>
          <a:prstGeom prst="rect">
            <a:avLst/>
          </a:prstGeom>
        </p:spPr>
      </p:pic>
      <p:sp>
        <p:nvSpPr>
          <p:cNvPr id="13" name="TextBox 12"/>
          <p:cNvSpPr txBox="1"/>
          <p:nvPr/>
        </p:nvSpPr>
        <p:spPr>
          <a:xfrm>
            <a:off x="8446708" y="2039500"/>
            <a:ext cx="1561347" cy="1169551"/>
          </a:xfrm>
          <a:prstGeom prst="rect">
            <a:avLst/>
          </a:prstGeom>
          <a:noFill/>
        </p:spPr>
        <p:txBody>
          <a:bodyPr wrap="square" rtlCol="0">
            <a:spAutoFit/>
          </a:bodyPr>
          <a:lstStyle/>
          <a:p>
            <a:r>
              <a:rPr lang="en-US" sz="1400" dirty="0" smtClean="0"/>
              <a:t>Fair Market Value for Wind and Solar Development on Public Lands</a:t>
            </a:r>
            <a:endParaRPr lang="en-US" sz="1400" dirty="0"/>
          </a:p>
        </p:txBody>
      </p:sp>
    </p:spTree>
    <p:extLst>
      <p:ext uri="{BB962C8B-B14F-4D97-AF65-F5344CB8AC3E}">
        <p14:creationId xmlns:p14="http://schemas.microsoft.com/office/powerpoint/2010/main" val="100915581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19" y="797533"/>
            <a:ext cx="5313405" cy="716782"/>
          </a:xfrm>
        </p:spPr>
        <p:txBody>
          <a:bodyPr>
            <a:noAutofit/>
          </a:bodyPr>
          <a:lstStyle/>
          <a:p>
            <a:r>
              <a:rPr lang="en-US" dirty="0" smtClean="0"/>
              <a:t>Fair Return to Taxpayers</a:t>
            </a:r>
            <a:endParaRPr lang="en-US" dirty="0"/>
          </a:p>
        </p:txBody>
      </p:sp>
      <p:sp>
        <p:nvSpPr>
          <p:cNvPr id="3" name="Content Placeholder 2"/>
          <p:cNvSpPr>
            <a:spLocks noGrp="1"/>
          </p:cNvSpPr>
          <p:nvPr>
            <p:ph idx="1"/>
          </p:nvPr>
        </p:nvSpPr>
        <p:spPr>
          <a:xfrm>
            <a:off x="677334" y="1930400"/>
            <a:ext cx="8596668" cy="3445468"/>
          </a:xfrm>
        </p:spPr>
        <p:txBody>
          <a:bodyPr>
            <a:normAutofit/>
          </a:bodyPr>
          <a:lstStyle/>
          <a:p>
            <a:pPr>
              <a:buFont typeface="Arial" panose="020B0604020202020204" pitchFamily="34" charset="0"/>
              <a:buChar char="•"/>
            </a:pPr>
            <a:r>
              <a:rPr lang="en-US" sz="1600" dirty="0"/>
              <a:t>Revenues from the collection of </a:t>
            </a:r>
            <a:r>
              <a:rPr lang="en-US" sz="1600" dirty="0" smtClean="0"/>
              <a:t>royalties from federally owned minerals </a:t>
            </a:r>
            <a:r>
              <a:rPr lang="en-US" sz="1600" dirty="0"/>
              <a:t>represent one of the </a:t>
            </a:r>
            <a:r>
              <a:rPr lang="en-US" sz="1600" b="1" dirty="0"/>
              <a:t>largest non-tax income sources</a:t>
            </a:r>
            <a:r>
              <a:rPr lang="en-US" sz="1600" dirty="0"/>
              <a:t> for the federal government. </a:t>
            </a:r>
            <a:r>
              <a:rPr lang="en-US" sz="1600" dirty="0" smtClean="0"/>
              <a:t/>
            </a:r>
            <a:br>
              <a:rPr lang="en-US" sz="1600" dirty="0" smtClean="0"/>
            </a:br>
            <a:endParaRPr lang="en-US" sz="1600" dirty="0" smtClean="0"/>
          </a:p>
          <a:p>
            <a:pPr>
              <a:buFont typeface="Arial" panose="020B0604020202020204" pitchFamily="34" charset="0"/>
              <a:buChar char="•"/>
            </a:pPr>
            <a:r>
              <a:rPr lang="en-US" sz="1600" b="1" dirty="0" smtClean="0"/>
              <a:t>Fair </a:t>
            </a:r>
            <a:r>
              <a:rPr lang="en-US" sz="1600" b="1" dirty="0"/>
              <a:t>and accurate collection </a:t>
            </a:r>
            <a:r>
              <a:rPr lang="en-US" sz="1600" dirty="0"/>
              <a:t>is necessary to ensure taxpayers are receiving what </a:t>
            </a:r>
            <a:r>
              <a:rPr lang="en-US" sz="1600" dirty="0" smtClean="0"/>
              <a:t>they </a:t>
            </a:r>
            <a:r>
              <a:rPr lang="en-US" sz="1600" dirty="0"/>
              <a:t>are owed</a:t>
            </a:r>
            <a:r>
              <a:rPr lang="en-US" sz="1600" dirty="0" smtClean="0"/>
              <a:t>.</a:t>
            </a:r>
            <a:br>
              <a:rPr lang="en-US" sz="1600" dirty="0" smtClean="0"/>
            </a:br>
            <a:endParaRPr lang="en-US" sz="1600" dirty="0" smtClean="0"/>
          </a:p>
          <a:p>
            <a:pPr>
              <a:buFont typeface="Arial" panose="020B0604020202020204" pitchFamily="34" charset="0"/>
              <a:buChar char="•"/>
            </a:pPr>
            <a:r>
              <a:rPr lang="en-US" sz="1600" dirty="0" smtClean="0"/>
              <a:t>Many of the rules governing different aspects of federal energy programs are decades old and have </a:t>
            </a:r>
            <a:r>
              <a:rPr lang="en-US" sz="1600" b="1" dirty="0" smtClean="0"/>
              <a:t>not kept pace </a:t>
            </a:r>
            <a:r>
              <a:rPr lang="en-US" sz="1600" dirty="0" smtClean="0"/>
              <a:t>with changes in energy markets and technology.</a:t>
            </a:r>
            <a:br>
              <a:rPr lang="en-US" sz="1600" dirty="0" smtClean="0"/>
            </a:br>
            <a:endParaRPr lang="en-US" sz="1600" dirty="0" smtClean="0"/>
          </a:p>
          <a:p>
            <a:pPr>
              <a:buFont typeface="Arial" panose="020B0604020202020204" pitchFamily="34" charset="0"/>
              <a:buChar char="•"/>
            </a:pPr>
            <a:r>
              <a:rPr lang="en-US" sz="1600" dirty="0" smtClean="0"/>
              <a:t>In general, federal energy development systems </a:t>
            </a:r>
            <a:r>
              <a:rPr lang="en-US" sz="1600" dirty="0"/>
              <a:t>should be </a:t>
            </a:r>
            <a:r>
              <a:rPr lang="en-US" sz="1600" dirty="0" smtClean="0"/>
              <a:t>aligned to </a:t>
            </a:r>
            <a:r>
              <a:rPr lang="en-US" sz="1600" dirty="0"/>
              <a:t>conform to a </a:t>
            </a:r>
            <a:r>
              <a:rPr lang="en-US" sz="1600" b="1" dirty="0"/>
              <a:t>consistent set of standards </a:t>
            </a:r>
            <a:r>
              <a:rPr lang="en-US" sz="1600" dirty="0"/>
              <a:t>that will ensure </a:t>
            </a:r>
            <a:r>
              <a:rPr lang="en-US" sz="1600" dirty="0" smtClean="0"/>
              <a:t>taxpayers receive adequate compensation </a:t>
            </a:r>
            <a:r>
              <a:rPr lang="en-US" sz="1600" dirty="0"/>
              <a:t>for federal resources</a:t>
            </a:r>
            <a:r>
              <a:rPr lang="en-US" sz="1600" dirty="0" smtClean="0"/>
              <a:t>.</a:t>
            </a:r>
          </a:p>
        </p:txBody>
      </p:sp>
    </p:spTree>
    <p:extLst>
      <p:ext uri="{BB962C8B-B14F-4D97-AF65-F5344CB8AC3E}">
        <p14:creationId xmlns:p14="http://schemas.microsoft.com/office/powerpoint/2010/main" val="135567726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232" y="611040"/>
            <a:ext cx="6675966" cy="787400"/>
          </a:xfrm>
        </p:spPr>
        <p:txBody>
          <a:bodyPr/>
          <a:lstStyle/>
          <a:p>
            <a:pPr algn="ctr"/>
            <a:r>
              <a:rPr lang="en-US" dirty="0" smtClean="0"/>
              <a:t>Leasing on Federal Lands</a:t>
            </a:r>
            <a:endParaRPr lang="en-US" dirty="0"/>
          </a:p>
        </p:txBody>
      </p:sp>
      <p:pic>
        <p:nvPicPr>
          <p:cNvPr id="11" name="Picture 10"/>
          <p:cNvPicPr>
            <a:picLocks noChangeAspect="1"/>
          </p:cNvPicPr>
          <p:nvPr/>
        </p:nvPicPr>
        <p:blipFill>
          <a:blip r:embed="rId3"/>
          <a:stretch>
            <a:fillRect/>
          </a:stretch>
        </p:blipFill>
        <p:spPr>
          <a:xfrm>
            <a:off x="946506" y="1737775"/>
            <a:ext cx="5159169" cy="3877752"/>
          </a:xfrm>
          <a:prstGeom prst="rect">
            <a:avLst/>
          </a:prstGeom>
        </p:spPr>
      </p:pic>
      <p:sp>
        <p:nvSpPr>
          <p:cNvPr id="12" name="TextBox 11"/>
          <p:cNvSpPr txBox="1"/>
          <p:nvPr/>
        </p:nvSpPr>
        <p:spPr>
          <a:xfrm>
            <a:off x="6392970" y="2399378"/>
            <a:ext cx="3124200" cy="2554545"/>
          </a:xfrm>
          <a:prstGeom prst="rect">
            <a:avLst/>
          </a:prstGeom>
          <a:noFill/>
        </p:spPr>
        <p:txBody>
          <a:bodyPr wrap="square" rtlCol="0">
            <a:spAutoFit/>
          </a:bodyPr>
          <a:lstStyle/>
          <a:p>
            <a:r>
              <a:rPr lang="en-US" sz="1600" dirty="0"/>
              <a:t>The Bureau of Land Management (BLM) within the </a:t>
            </a:r>
            <a:r>
              <a:rPr lang="en-US" sz="1400" dirty="0"/>
              <a:t>Department</a:t>
            </a:r>
            <a:r>
              <a:rPr lang="en-US" sz="1600" dirty="0"/>
              <a:t> of the Interior (DOI) </a:t>
            </a:r>
            <a:r>
              <a:rPr lang="en-US" sz="1600" dirty="0" smtClean="0"/>
              <a:t>administers </a:t>
            </a:r>
            <a:r>
              <a:rPr lang="en-US" sz="1600" dirty="0"/>
              <a:t>mineral leasing </a:t>
            </a:r>
            <a:r>
              <a:rPr lang="en-US" sz="1600" dirty="0" smtClean="0"/>
              <a:t>on </a:t>
            </a:r>
            <a:r>
              <a:rPr lang="en-US" sz="1600" dirty="0"/>
              <a:t>245 million acres of public </a:t>
            </a:r>
            <a:r>
              <a:rPr lang="en-US" sz="1600" dirty="0" smtClean="0"/>
              <a:t>lands.</a:t>
            </a:r>
          </a:p>
          <a:p>
            <a:endParaRPr lang="en-US" sz="1600" dirty="0"/>
          </a:p>
          <a:p>
            <a:r>
              <a:rPr lang="en-US" sz="1600" dirty="0"/>
              <a:t>In FY2014, the value of oil and gas production on federal lands exceeded $27 billion</a:t>
            </a:r>
            <a:r>
              <a:rPr lang="en-US" sz="1600" dirty="0" smtClean="0"/>
              <a:t>.</a:t>
            </a:r>
            <a:endParaRPr lang="en-US" sz="1600" dirty="0"/>
          </a:p>
        </p:txBody>
      </p:sp>
    </p:spTree>
    <p:extLst>
      <p:ext uri="{BB962C8B-B14F-4D97-AF65-F5344CB8AC3E}">
        <p14:creationId xmlns:p14="http://schemas.microsoft.com/office/powerpoint/2010/main" val="199230931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457" y="4861326"/>
            <a:ext cx="7750956" cy="1631216"/>
          </a:xfrm>
          <a:prstGeom prst="rect">
            <a:avLst/>
          </a:prstGeom>
        </p:spPr>
        <p:txBody>
          <a:bodyPr wrap="square">
            <a:spAutoFit/>
          </a:bodyPr>
          <a:lstStyle/>
          <a:p>
            <a:r>
              <a:rPr lang="en-US" sz="1600" dirty="0" smtClean="0"/>
              <a:t>Increasing quantities </a:t>
            </a:r>
            <a:r>
              <a:rPr lang="en-US" sz="1600" dirty="0"/>
              <a:t>of natural gas are wasted during oil and gas production. </a:t>
            </a:r>
            <a:endParaRPr lang="en-US" sz="1600" dirty="0" smtClean="0"/>
          </a:p>
          <a:p>
            <a:endParaRPr lang="en-US" sz="1600" dirty="0" smtClean="0"/>
          </a:p>
          <a:p>
            <a:r>
              <a:rPr lang="en-US" sz="1600" dirty="0" smtClean="0"/>
              <a:t>From </a:t>
            </a:r>
            <a:r>
              <a:rPr lang="en-US" sz="1600" dirty="0"/>
              <a:t>2006 through 2015, </a:t>
            </a:r>
            <a:r>
              <a:rPr lang="en-US" sz="1600" dirty="0" smtClean="0"/>
              <a:t>oil and gas operators lost at least 189.4 </a:t>
            </a:r>
            <a:r>
              <a:rPr lang="en-US" sz="1600" dirty="0" err="1" smtClean="0"/>
              <a:t>bcf</a:t>
            </a:r>
            <a:r>
              <a:rPr lang="en-US" sz="1600" dirty="0" smtClean="0"/>
              <a:t> of natural gas, with a market value of $951.3 million.</a:t>
            </a:r>
          </a:p>
          <a:p>
            <a:endParaRPr lang="en-US" sz="1600" dirty="0"/>
          </a:p>
          <a:p>
            <a:r>
              <a:rPr lang="en-US" sz="1600" dirty="0" smtClean="0"/>
              <a:t>90 percent of this lost gas did not incur a royalty.</a:t>
            </a:r>
          </a:p>
        </p:txBody>
      </p:sp>
      <p:graphicFrame>
        <p:nvGraphicFramePr>
          <p:cNvPr id="10" name="Chart 9"/>
          <p:cNvGraphicFramePr>
            <a:graphicFrameLocks/>
          </p:cNvGraphicFramePr>
          <p:nvPr>
            <p:extLst>
              <p:ext uri="{D42A27DB-BD31-4B8C-83A1-F6EECF244321}">
                <p14:modId xmlns:p14="http://schemas.microsoft.com/office/powerpoint/2010/main" val="332877239"/>
              </p:ext>
            </p:extLst>
          </p:nvPr>
        </p:nvGraphicFramePr>
        <p:xfrm>
          <a:off x="1500842" y="1139323"/>
          <a:ext cx="6234733" cy="36163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98457" y="387386"/>
            <a:ext cx="7261924" cy="646331"/>
          </a:xfrm>
          <a:prstGeom prst="rect">
            <a:avLst/>
          </a:prstGeom>
          <a:noFill/>
        </p:spPr>
        <p:txBody>
          <a:bodyPr wrap="none" rtlCol="0">
            <a:spAutoFit/>
          </a:bodyPr>
          <a:lstStyle/>
          <a:p>
            <a:r>
              <a:rPr lang="en-US" sz="3600" dirty="0" smtClean="0">
                <a:ln w="0"/>
                <a:solidFill>
                  <a:schemeClr val="accent1"/>
                </a:solidFill>
              </a:rPr>
              <a:t>Natural Gas Lost on Federal Lands</a:t>
            </a:r>
            <a:endParaRPr lang="en-US" sz="3600" dirty="0">
              <a:ln w="0"/>
              <a:solidFill>
                <a:schemeClr val="accent1"/>
              </a:solidFill>
            </a:endParaRPr>
          </a:p>
        </p:txBody>
      </p:sp>
    </p:spTree>
    <p:extLst>
      <p:ext uri="{BB962C8B-B14F-4D97-AF65-F5344CB8AC3E}">
        <p14:creationId xmlns:p14="http://schemas.microsoft.com/office/powerpoint/2010/main" val="187311768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974" y="551038"/>
            <a:ext cx="4371032" cy="1200329"/>
          </a:xfrm>
          <a:prstGeom prst="rect">
            <a:avLst/>
          </a:prstGeom>
          <a:noFill/>
        </p:spPr>
        <p:txBody>
          <a:bodyPr wrap="square" rtlCol="0">
            <a:spAutoFit/>
          </a:bodyPr>
          <a:lstStyle/>
          <a:p>
            <a:pPr algn="ctr"/>
            <a:r>
              <a:rPr lang="en-US" sz="3600" dirty="0" smtClean="0">
                <a:ln w="0"/>
                <a:solidFill>
                  <a:schemeClr val="accent1"/>
                </a:solidFill>
              </a:rPr>
              <a:t>What are Sources of </a:t>
            </a:r>
            <a:br>
              <a:rPr lang="en-US" sz="3600" dirty="0" smtClean="0">
                <a:ln w="0"/>
                <a:solidFill>
                  <a:schemeClr val="accent1"/>
                </a:solidFill>
              </a:rPr>
            </a:br>
            <a:r>
              <a:rPr lang="en-US" sz="3600" dirty="0" smtClean="0">
                <a:ln w="0"/>
                <a:solidFill>
                  <a:schemeClr val="accent1"/>
                </a:solidFill>
              </a:rPr>
              <a:t>Methane Waste?</a:t>
            </a:r>
            <a:endParaRPr lang="en-US" sz="3600" dirty="0">
              <a:ln w="0"/>
              <a:solidFill>
                <a:schemeClr val="accent1"/>
              </a:solidFill>
            </a:endParaRPr>
          </a:p>
        </p:txBody>
      </p:sp>
      <p:pic>
        <p:nvPicPr>
          <p:cNvPr id="2" name="Picture 1"/>
          <p:cNvPicPr>
            <a:picLocks noChangeAspect="1"/>
          </p:cNvPicPr>
          <p:nvPr/>
        </p:nvPicPr>
        <p:blipFill>
          <a:blip r:embed="rId2"/>
          <a:stretch>
            <a:fillRect/>
          </a:stretch>
        </p:blipFill>
        <p:spPr>
          <a:xfrm>
            <a:off x="5466303" y="683288"/>
            <a:ext cx="3657015" cy="2166179"/>
          </a:xfrm>
          <a:prstGeom prst="rect">
            <a:avLst/>
          </a:prstGeom>
        </p:spPr>
      </p:pic>
      <p:pic>
        <p:nvPicPr>
          <p:cNvPr id="4" name="Picture 2" descr="fall10-ENAP4"/>
          <p:cNvPicPr>
            <a:picLocks noChangeAspect="1" noChangeArrowheads="1"/>
          </p:cNvPicPr>
          <p:nvPr/>
        </p:nvPicPr>
        <p:blipFill>
          <a:blip r:embed="rId3">
            <a:extLst>
              <a:ext uri="{28A0092B-C50C-407E-A947-70E740481C1C}">
                <a14:useLocalDpi xmlns:a14="http://schemas.microsoft.com/office/drawing/2010/main" val="0"/>
              </a:ext>
            </a:extLst>
          </a:blip>
          <a:srcRect l="-2374" r="2374"/>
          <a:stretch>
            <a:fillRect/>
          </a:stretch>
        </p:blipFill>
        <p:spPr bwMode="auto">
          <a:xfrm>
            <a:off x="5361001" y="3222766"/>
            <a:ext cx="3762317" cy="245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p:cNvSpPr/>
          <p:nvPr/>
        </p:nvSpPr>
        <p:spPr>
          <a:xfrm>
            <a:off x="653143" y="2018470"/>
            <a:ext cx="4582047" cy="830997"/>
          </a:xfrm>
          <a:prstGeom prst="rect">
            <a:avLst/>
          </a:prstGeom>
        </p:spPr>
        <p:txBody>
          <a:bodyPr wrap="square">
            <a:spAutoFit/>
          </a:bodyPr>
          <a:lstStyle/>
          <a:p>
            <a:r>
              <a:rPr lang="en-US" sz="1600" b="1" dirty="0"/>
              <a:t>FLARING</a:t>
            </a:r>
            <a:r>
              <a:rPr lang="en-US" sz="1600" dirty="0" smtClean="0"/>
              <a:t>: the process of burning off natural gas associated with oil or gas extraction deemed to be unprofitable to capture by operators.</a:t>
            </a:r>
            <a:endParaRPr lang="en-US" sz="1600" dirty="0"/>
          </a:p>
        </p:txBody>
      </p:sp>
      <p:sp>
        <p:nvSpPr>
          <p:cNvPr id="6" name="Rectangle 5"/>
          <p:cNvSpPr/>
          <p:nvPr/>
        </p:nvSpPr>
        <p:spPr>
          <a:xfrm>
            <a:off x="653144" y="3383672"/>
            <a:ext cx="4582047" cy="1815882"/>
          </a:xfrm>
          <a:prstGeom prst="rect">
            <a:avLst/>
          </a:prstGeom>
        </p:spPr>
        <p:txBody>
          <a:bodyPr wrap="square">
            <a:spAutoFit/>
          </a:bodyPr>
          <a:lstStyle/>
          <a:p>
            <a:r>
              <a:rPr lang="en-US" sz="1600" b="1" dirty="0"/>
              <a:t>VENTING</a:t>
            </a:r>
            <a:r>
              <a:rPr lang="en-US" sz="1600" dirty="0"/>
              <a:t>: Intentional or unintentional leakage of natural gas into the atmosphere. </a:t>
            </a:r>
            <a:endParaRPr lang="en-US" sz="1600" dirty="0" smtClean="0"/>
          </a:p>
          <a:p>
            <a:endParaRPr lang="en-US" sz="1600" dirty="0"/>
          </a:p>
          <a:p>
            <a:r>
              <a:rPr lang="en-US" sz="1600" dirty="0" smtClean="0"/>
              <a:t>Venting </a:t>
            </a:r>
            <a:r>
              <a:rPr lang="en-US" sz="1600" dirty="0"/>
              <a:t>occurs at a number of points in the oil and gas development process (well completion; well maintenance; pipeline maintenance; tank maintenance; etc</a:t>
            </a:r>
            <a:r>
              <a:rPr lang="en-US" sz="1600" dirty="0" smtClean="0"/>
              <a:t>.). </a:t>
            </a:r>
            <a:endParaRPr lang="en-US" sz="1600" dirty="0"/>
          </a:p>
        </p:txBody>
      </p:sp>
    </p:spTree>
    <p:extLst>
      <p:ext uri="{BB962C8B-B14F-4D97-AF65-F5344CB8AC3E}">
        <p14:creationId xmlns:p14="http://schemas.microsoft.com/office/powerpoint/2010/main" val="267943285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005" y="1023488"/>
            <a:ext cx="3815730" cy="716782"/>
          </a:xfrm>
        </p:spPr>
        <p:txBody>
          <a:bodyPr>
            <a:normAutofit fontScale="90000"/>
          </a:bodyPr>
          <a:lstStyle/>
          <a:p>
            <a:pPr algn="ctr"/>
            <a:r>
              <a:rPr lang="en-US" dirty="0" smtClean="0"/>
              <a:t>BLM vs. EPA:</a:t>
            </a:r>
            <a:br>
              <a:rPr lang="en-US" dirty="0" smtClean="0"/>
            </a:br>
            <a:r>
              <a:rPr lang="en-US" dirty="0" smtClean="0"/>
              <a:t>Different Mandates</a:t>
            </a:r>
            <a:endParaRPr lang="en-US" dirty="0"/>
          </a:p>
        </p:txBody>
      </p:sp>
      <p:pic>
        <p:nvPicPr>
          <p:cNvPr id="4" name="Picture 2" descr="Image result for e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831" y="542842"/>
            <a:ext cx="1678074" cy="167807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311" y="542842"/>
            <a:ext cx="1885790" cy="1641336"/>
          </a:xfrm>
          <a:prstGeom prst="rect">
            <a:avLst/>
          </a:prstGeom>
        </p:spPr>
      </p:pic>
      <p:sp>
        <p:nvSpPr>
          <p:cNvPr id="6" name="Rectangle 5"/>
          <p:cNvSpPr/>
          <p:nvPr/>
        </p:nvSpPr>
        <p:spPr>
          <a:xfrm>
            <a:off x="5084466" y="2568794"/>
            <a:ext cx="4632289" cy="2800767"/>
          </a:xfrm>
          <a:prstGeom prst="rect">
            <a:avLst/>
          </a:prstGeom>
        </p:spPr>
        <p:txBody>
          <a:bodyPr wrap="square">
            <a:spAutoFit/>
          </a:bodyPr>
          <a:lstStyle/>
          <a:p>
            <a:pPr marL="285750" indent="-285750">
              <a:buFont typeface="Arial" panose="020B0604020202020204" pitchFamily="34" charset="0"/>
              <a:buChar char="•"/>
            </a:pPr>
            <a:r>
              <a:rPr lang="en-US" sz="1600" dirty="0" smtClean="0"/>
              <a:t>EPA </a:t>
            </a:r>
            <a:r>
              <a:rPr lang="en-US" sz="1600" dirty="0"/>
              <a:t>is responsible for air quality and climate pollution (under Clean Air Act</a:t>
            </a:r>
            <a:r>
              <a:rPr lang="en-US" sz="1600" dirty="0" smtClean="0"/>
              <a:t>).</a:t>
            </a:r>
          </a:p>
          <a:p>
            <a:pPr marL="285750" indent="-285750">
              <a:buFont typeface="Arial" panose="020B0604020202020204" pitchFamily="34" charset="0"/>
              <a:buChar char="•"/>
            </a:pPr>
            <a:endParaRPr lang="en-US" sz="1600" dirty="0"/>
          </a:p>
          <a:p>
            <a:endParaRPr lang="en-US" sz="1600" dirty="0" smtClean="0"/>
          </a:p>
          <a:p>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EPA’s </a:t>
            </a:r>
            <a:r>
              <a:rPr lang="en-US" sz="1600" dirty="0"/>
              <a:t>proposed new limits on emissions of methane and volatile organic compounds (VOC) for oil and natural gas </a:t>
            </a:r>
            <a:r>
              <a:rPr lang="en-US" sz="1600" dirty="0" smtClean="0"/>
              <a:t>operations will </a:t>
            </a:r>
            <a:r>
              <a:rPr lang="en-US" sz="1600" dirty="0"/>
              <a:t>cover only </a:t>
            </a:r>
            <a:r>
              <a:rPr lang="en-US" sz="1600" u="sng" dirty="0"/>
              <a:t>new and modified</a:t>
            </a:r>
            <a:r>
              <a:rPr lang="en-US" sz="1600" dirty="0"/>
              <a:t> methane emissions sources nationally. </a:t>
            </a:r>
            <a:endParaRPr lang="en-US" sz="1600" dirty="0" smtClean="0"/>
          </a:p>
        </p:txBody>
      </p:sp>
      <p:sp>
        <p:nvSpPr>
          <p:cNvPr id="7" name="Rectangle 6"/>
          <p:cNvSpPr/>
          <p:nvPr/>
        </p:nvSpPr>
        <p:spPr>
          <a:xfrm>
            <a:off x="442127" y="2568794"/>
            <a:ext cx="4310743" cy="3046988"/>
          </a:xfrm>
          <a:prstGeom prst="rect">
            <a:avLst/>
          </a:prstGeom>
        </p:spPr>
        <p:txBody>
          <a:bodyPr wrap="square">
            <a:spAutoFit/>
          </a:bodyPr>
          <a:lstStyle/>
          <a:p>
            <a:pPr marL="285750" indent="-285750">
              <a:buFont typeface="Arial" panose="020B0604020202020204" pitchFamily="34" charset="0"/>
              <a:buChar char="•"/>
            </a:pPr>
            <a:r>
              <a:rPr lang="en-US" sz="1600" dirty="0" smtClean="0"/>
              <a:t>BLM is responsible </a:t>
            </a:r>
            <a:r>
              <a:rPr lang="en-US" sz="1600" dirty="0"/>
              <a:t>for stewardship of public lands and resources (under Federal Land Policy and Management Act), and waste prevention (under Mineral Leasing Act</a:t>
            </a:r>
            <a:r>
              <a:rPr lang="en-US" sz="1600" dirty="0" smtClean="0"/>
              <a:t>).</a:t>
            </a:r>
            <a:br>
              <a:rPr lang="en-US" sz="1600" dirty="0" smtClean="0"/>
            </a:br>
            <a:endParaRPr lang="en-US" sz="1600" dirty="0" smtClean="0"/>
          </a:p>
          <a:p>
            <a:pPr marL="285750" indent="-285750">
              <a:buFont typeface="Arial" panose="020B0604020202020204" pitchFamily="34" charset="0"/>
              <a:buChar char="•"/>
            </a:pPr>
            <a:r>
              <a:rPr lang="en-US" sz="1600" dirty="0"/>
              <a:t>BLM rule covers </a:t>
            </a:r>
            <a:r>
              <a:rPr lang="en-US" sz="1600" u="sng" dirty="0"/>
              <a:t>new and existing</a:t>
            </a:r>
            <a:r>
              <a:rPr lang="en-US" sz="1600" dirty="0"/>
              <a:t> sources of methane emissions from oil and gas on onshore federal lands. </a:t>
            </a:r>
            <a:r>
              <a:rPr lang="en-US" sz="1600" b="1" dirty="0" smtClean="0"/>
              <a:t>Ninety percent </a:t>
            </a:r>
            <a:r>
              <a:rPr lang="en-US" sz="1600" dirty="0" smtClean="0"/>
              <a:t>of </a:t>
            </a:r>
            <a:r>
              <a:rPr lang="en-US" sz="1600" dirty="0"/>
              <a:t>emissions in 2018 are estimated to come from </a:t>
            </a:r>
            <a:r>
              <a:rPr lang="en-US" sz="1600" u="sng" dirty="0"/>
              <a:t>existing</a:t>
            </a:r>
            <a:r>
              <a:rPr lang="en-US" sz="1600" dirty="0"/>
              <a:t> sources</a:t>
            </a:r>
            <a:r>
              <a:rPr lang="en-US" sz="1600" dirty="0" smtClean="0"/>
              <a:t>.</a:t>
            </a:r>
            <a:br>
              <a:rPr lang="en-US" sz="1600" dirty="0" smtClean="0"/>
            </a:br>
            <a:endParaRPr lang="en-US" sz="1600" dirty="0" smtClean="0"/>
          </a:p>
        </p:txBody>
      </p:sp>
    </p:spTree>
    <p:extLst>
      <p:ext uri="{BB962C8B-B14F-4D97-AF65-F5344CB8AC3E}">
        <p14:creationId xmlns:p14="http://schemas.microsoft.com/office/powerpoint/2010/main" val="187351146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5259" y="778735"/>
            <a:ext cx="5404279" cy="584775"/>
          </a:xfrm>
          <a:prstGeom prst="rect">
            <a:avLst/>
          </a:prstGeom>
        </p:spPr>
        <p:txBody>
          <a:bodyPr wrap="square">
            <a:spAutoFit/>
          </a:bodyPr>
          <a:lstStyle/>
          <a:p>
            <a:endParaRPr lang="en-US" sz="1600" dirty="0" smtClean="0"/>
          </a:p>
          <a:p>
            <a:endParaRPr lang="en-US" sz="1600" dirty="0"/>
          </a:p>
        </p:txBody>
      </p:sp>
      <p:sp>
        <p:nvSpPr>
          <p:cNvPr id="6" name="TextBox 5"/>
          <p:cNvSpPr txBox="1"/>
          <p:nvPr/>
        </p:nvSpPr>
        <p:spPr>
          <a:xfrm>
            <a:off x="572755" y="1793922"/>
            <a:ext cx="8676783" cy="2308324"/>
          </a:xfrm>
          <a:prstGeom prst="rect">
            <a:avLst/>
          </a:prstGeom>
          <a:noFill/>
        </p:spPr>
        <p:txBody>
          <a:bodyPr wrap="square" rtlCol="0">
            <a:spAutoFit/>
          </a:bodyPr>
          <a:lstStyle/>
          <a:p>
            <a:r>
              <a:rPr lang="en-US" sz="1600" dirty="0" smtClean="0"/>
              <a:t>States</a:t>
            </a:r>
            <a:r>
              <a:rPr lang="en-US" sz="1600" dirty="0"/>
              <a:t>, Tribes and federal taxpayers </a:t>
            </a:r>
            <a:r>
              <a:rPr lang="en-US" sz="1600" dirty="0" smtClean="0"/>
              <a:t>lose as </a:t>
            </a:r>
            <a:r>
              <a:rPr lang="en-US" sz="1600" dirty="0"/>
              <a:t>much as </a:t>
            </a:r>
            <a:r>
              <a:rPr lang="en-US" sz="1600" dirty="0" smtClean="0"/>
              <a:t>$49 </a:t>
            </a:r>
            <a:r>
              <a:rPr lang="en-US" sz="1600" dirty="0"/>
              <a:t>million annually in royalty </a:t>
            </a:r>
            <a:r>
              <a:rPr lang="en-US" sz="1600" dirty="0" smtClean="0"/>
              <a:t>revenue thanks to outdated federal policies.</a:t>
            </a:r>
          </a:p>
          <a:p>
            <a:endParaRPr lang="en-US" sz="1600" dirty="0" smtClean="0"/>
          </a:p>
          <a:p>
            <a:r>
              <a:rPr lang="en-US" sz="1600" dirty="0" smtClean="0"/>
              <a:t>Notice </a:t>
            </a:r>
            <a:r>
              <a:rPr lang="en-US" sz="1600" dirty="0"/>
              <a:t>to Lessees and Operators of Onshore Federal and Indian Oil and Gas Leases (NTL-4A</a:t>
            </a:r>
            <a:r>
              <a:rPr lang="en-US" sz="1600" dirty="0" smtClean="0"/>
              <a:t>):</a:t>
            </a:r>
            <a:endParaRPr lang="en-US" sz="1600" dirty="0"/>
          </a:p>
          <a:p>
            <a:endParaRPr lang="en-US" sz="1600" dirty="0"/>
          </a:p>
          <a:p>
            <a:pPr marL="742950" lvl="1" indent="-285750">
              <a:buFont typeface="Arial" panose="020B0604020202020204" pitchFamily="34" charset="0"/>
              <a:buChar char="•"/>
            </a:pPr>
            <a:r>
              <a:rPr lang="en-US" sz="1600" dirty="0"/>
              <a:t>Adopted in </a:t>
            </a:r>
            <a:r>
              <a:rPr lang="en-US" sz="1600" dirty="0" smtClean="0"/>
              <a:t>1980, pre-dates new techniques such as hydraulic fracturing</a:t>
            </a:r>
            <a:br>
              <a:rPr lang="en-US" sz="1600" dirty="0" smtClean="0"/>
            </a:br>
            <a:endParaRPr lang="en-US" sz="1600" dirty="0"/>
          </a:p>
          <a:p>
            <a:pPr marL="742950" lvl="1" indent="-285750">
              <a:buFont typeface="Arial" panose="020B0604020202020204" pitchFamily="34" charset="0"/>
              <a:buChar char="•"/>
            </a:pPr>
            <a:r>
              <a:rPr lang="en-US" sz="1600" dirty="0"/>
              <a:t>L</a:t>
            </a:r>
            <a:r>
              <a:rPr lang="en-US" sz="1600" dirty="0" smtClean="0"/>
              <a:t>argely exempted </a:t>
            </a:r>
            <a:r>
              <a:rPr lang="en-US" sz="1600" dirty="0"/>
              <a:t>oil and gas companies from royalty payments on gas that is </a:t>
            </a:r>
            <a:r>
              <a:rPr lang="en-US" sz="1600" dirty="0" smtClean="0"/>
              <a:t>wasted. </a:t>
            </a:r>
            <a:endParaRPr lang="en-US" sz="1600" dirty="0"/>
          </a:p>
          <a:p>
            <a:endParaRPr lang="en-US" sz="1600" dirty="0"/>
          </a:p>
        </p:txBody>
      </p:sp>
      <p:sp>
        <p:nvSpPr>
          <p:cNvPr id="3" name="TextBox 2"/>
          <p:cNvSpPr txBox="1"/>
          <p:nvPr/>
        </p:nvSpPr>
        <p:spPr>
          <a:xfrm>
            <a:off x="832780" y="778735"/>
            <a:ext cx="7850226" cy="584775"/>
          </a:xfrm>
          <a:prstGeom prst="rect">
            <a:avLst/>
          </a:prstGeom>
          <a:noFill/>
        </p:spPr>
        <p:txBody>
          <a:bodyPr wrap="none" rtlCol="0">
            <a:spAutoFit/>
          </a:bodyPr>
          <a:lstStyle/>
          <a:p>
            <a:pPr algn="ctr"/>
            <a:r>
              <a:rPr lang="en-US" sz="3200" dirty="0" smtClean="0">
                <a:ln w="0"/>
                <a:solidFill>
                  <a:schemeClr val="accent1"/>
                </a:solidFill>
              </a:rPr>
              <a:t>Existing Rules at BLM on Methane Waste:</a:t>
            </a:r>
            <a:endParaRPr lang="en-US" sz="3200" dirty="0">
              <a:ln w="0"/>
              <a:solidFill>
                <a:schemeClr val="accent1"/>
              </a:solidFill>
            </a:endParaRPr>
          </a:p>
        </p:txBody>
      </p:sp>
    </p:spTree>
    <p:extLst>
      <p:ext uri="{BB962C8B-B14F-4D97-AF65-F5344CB8AC3E}">
        <p14:creationId xmlns:p14="http://schemas.microsoft.com/office/powerpoint/2010/main" val="146992519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327" y="1751019"/>
            <a:ext cx="7683132" cy="3539430"/>
          </a:xfrm>
          <a:custGeom>
            <a:avLst/>
            <a:gdLst>
              <a:gd name="connsiteX0" fmla="*/ 0 w 8316354"/>
              <a:gd name="connsiteY0" fmla="*/ 0 h 3785652"/>
              <a:gd name="connsiteX1" fmla="*/ 8316354 w 8316354"/>
              <a:gd name="connsiteY1" fmla="*/ 0 h 3785652"/>
              <a:gd name="connsiteX2" fmla="*/ 8316354 w 8316354"/>
              <a:gd name="connsiteY2" fmla="*/ 3785652 h 3785652"/>
              <a:gd name="connsiteX3" fmla="*/ 0 w 8316354"/>
              <a:gd name="connsiteY3" fmla="*/ 3785652 h 3785652"/>
              <a:gd name="connsiteX4" fmla="*/ 0 w 8316354"/>
              <a:gd name="connsiteY4" fmla="*/ 0 h 3785652"/>
              <a:gd name="connsiteX0" fmla="*/ 20096 w 8316354"/>
              <a:gd name="connsiteY0" fmla="*/ 1527350 h 3785652"/>
              <a:gd name="connsiteX1" fmla="*/ 8316354 w 8316354"/>
              <a:gd name="connsiteY1" fmla="*/ 0 h 3785652"/>
              <a:gd name="connsiteX2" fmla="*/ 8316354 w 8316354"/>
              <a:gd name="connsiteY2" fmla="*/ 3785652 h 3785652"/>
              <a:gd name="connsiteX3" fmla="*/ 0 w 8316354"/>
              <a:gd name="connsiteY3" fmla="*/ 3785652 h 3785652"/>
              <a:gd name="connsiteX4" fmla="*/ 20096 w 8316354"/>
              <a:gd name="connsiteY4" fmla="*/ 1527350 h 3785652"/>
              <a:gd name="connsiteX0" fmla="*/ 20096 w 8316354"/>
              <a:gd name="connsiteY0" fmla="*/ 1527350 h 3785652"/>
              <a:gd name="connsiteX1" fmla="*/ 8316354 w 8316354"/>
              <a:gd name="connsiteY1" fmla="*/ 0 h 3785652"/>
              <a:gd name="connsiteX2" fmla="*/ 8316354 w 8316354"/>
              <a:gd name="connsiteY2" fmla="*/ 3785652 h 3785652"/>
              <a:gd name="connsiteX3" fmla="*/ 0 w 8316354"/>
              <a:gd name="connsiteY3" fmla="*/ 3785652 h 3785652"/>
              <a:gd name="connsiteX4" fmla="*/ 20096 w 8316354"/>
              <a:gd name="connsiteY4" fmla="*/ 1527350 h 3785652"/>
              <a:gd name="connsiteX0" fmla="*/ 20096 w 8316354"/>
              <a:gd name="connsiteY0" fmla="*/ 1527350 h 3785652"/>
              <a:gd name="connsiteX1" fmla="*/ 8316354 w 8316354"/>
              <a:gd name="connsiteY1" fmla="*/ 0 h 3785652"/>
              <a:gd name="connsiteX2" fmla="*/ 8316354 w 8316354"/>
              <a:gd name="connsiteY2" fmla="*/ 3785652 h 3785652"/>
              <a:gd name="connsiteX3" fmla="*/ 0 w 8316354"/>
              <a:gd name="connsiteY3" fmla="*/ 3785652 h 3785652"/>
              <a:gd name="connsiteX4" fmla="*/ 20096 w 8316354"/>
              <a:gd name="connsiteY4" fmla="*/ 1527350 h 3785652"/>
              <a:gd name="connsiteX0" fmla="*/ 20096 w 8316354"/>
              <a:gd name="connsiteY0" fmla="*/ 787463 h 3045765"/>
              <a:gd name="connsiteX1" fmla="*/ 6075571 w 8316354"/>
              <a:gd name="connsiteY1" fmla="*/ 0 h 3045765"/>
              <a:gd name="connsiteX2" fmla="*/ 8316354 w 8316354"/>
              <a:gd name="connsiteY2" fmla="*/ 3045765 h 3045765"/>
              <a:gd name="connsiteX3" fmla="*/ 0 w 8316354"/>
              <a:gd name="connsiteY3" fmla="*/ 3045765 h 3045765"/>
              <a:gd name="connsiteX4" fmla="*/ 20096 w 8316354"/>
              <a:gd name="connsiteY4" fmla="*/ 787463 h 3045765"/>
              <a:gd name="connsiteX0" fmla="*/ 10048 w 8316354"/>
              <a:gd name="connsiteY0" fmla="*/ 267 h 4503453"/>
              <a:gd name="connsiteX1" fmla="*/ 6075571 w 8316354"/>
              <a:gd name="connsiteY1" fmla="*/ 1457688 h 4503453"/>
              <a:gd name="connsiteX2" fmla="*/ 8316354 w 8316354"/>
              <a:gd name="connsiteY2" fmla="*/ 4503453 h 4503453"/>
              <a:gd name="connsiteX3" fmla="*/ 0 w 8316354"/>
              <a:gd name="connsiteY3" fmla="*/ 4503453 h 4503453"/>
              <a:gd name="connsiteX4" fmla="*/ 10048 w 8316354"/>
              <a:gd name="connsiteY4" fmla="*/ 267 h 4503453"/>
              <a:gd name="connsiteX0" fmla="*/ 10048 w 8316354"/>
              <a:gd name="connsiteY0" fmla="*/ 0 h 4503186"/>
              <a:gd name="connsiteX1" fmla="*/ 6075571 w 8316354"/>
              <a:gd name="connsiteY1" fmla="*/ 1457421 h 4503186"/>
              <a:gd name="connsiteX2" fmla="*/ 8316354 w 8316354"/>
              <a:gd name="connsiteY2" fmla="*/ 4503186 h 4503186"/>
              <a:gd name="connsiteX3" fmla="*/ 0 w 8316354"/>
              <a:gd name="connsiteY3" fmla="*/ 4503186 h 4503186"/>
              <a:gd name="connsiteX4" fmla="*/ 10048 w 8316354"/>
              <a:gd name="connsiteY4" fmla="*/ 0 h 450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6354" h="4503186">
                <a:moveTo>
                  <a:pt x="10048" y="0"/>
                </a:moveTo>
                <a:cubicBezTo>
                  <a:pt x="2152469" y="847616"/>
                  <a:pt x="3310152" y="1966538"/>
                  <a:pt x="6075571" y="1457421"/>
                </a:cubicBezTo>
                <a:lnTo>
                  <a:pt x="8316354" y="4503186"/>
                </a:lnTo>
                <a:lnTo>
                  <a:pt x="0" y="4503186"/>
                </a:lnTo>
                <a:cubicBezTo>
                  <a:pt x="3349" y="3002124"/>
                  <a:pt x="6699" y="1501062"/>
                  <a:pt x="10048" y="0"/>
                </a:cubicBezTo>
                <a:close/>
              </a:path>
            </a:pathLst>
          </a:custGeom>
        </p:spPr>
        <p:txBody>
          <a:bodyPr wrap="square">
            <a:spAutoFit/>
          </a:bodyPr>
          <a:lstStyle/>
          <a:p>
            <a:pPr marL="285750" indent="-285750">
              <a:buFont typeface="Arial" panose="020B0604020202020204" pitchFamily="34" charset="0"/>
              <a:buChar char="•"/>
            </a:pPr>
            <a:r>
              <a:rPr lang="en-US" sz="1600" dirty="0" smtClean="0"/>
              <a:t>Rely </a:t>
            </a:r>
            <a:r>
              <a:rPr lang="en-US" sz="1600" dirty="0"/>
              <a:t>on </a:t>
            </a:r>
            <a:r>
              <a:rPr lang="en-US" sz="1600" dirty="0" smtClean="0"/>
              <a:t>the subjective </a:t>
            </a:r>
            <a:r>
              <a:rPr lang="en-US" sz="1600" dirty="0"/>
              <a:t>judgment of a BLM Supervisor or Authorized Officer about what is “prudent and proper” or “reasonable” to determine whether gas has been wasted and should incur a royalty. </a:t>
            </a:r>
          </a:p>
          <a:p>
            <a:endParaRPr lang="en-US" sz="1600" dirty="0" smtClean="0"/>
          </a:p>
          <a:p>
            <a:pPr marL="285750" indent="-285750">
              <a:buFont typeface="Arial" panose="020B0604020202020204" pitchFamily="34" charset="0"/>
              <a:buChar char="•"/>
            </a:pPr>
            <a:r>
              <a:rPr lang="en-US" sz="1600" dirty="0" smtClean="0"/>
              <a:t>Criticized by </a:t>
            </a:r>
            <a:r>
              <a:rPr lang="en-US" sz="1600" dirty="0"/>
              <a:t>the Government Accountability </a:t>
            </a:r>
            <a:r>
              <a:rPr lang="en-US" sz="1600" dirty="0" smtClean="0"/>
              <a:t>Office for</a:t>
            </a:r>
            <a:r>
              <a:rPr lang="en-US" sz="1600" dirty="0"/>
              <a:t>: </a:t>
            </a:r>
            <a:r>
              <a:rPr lang="en-US" sz="1600" dirty="0" smtClean="0"/>
              <a:t/>
            </a:r>
            <a:br>
              <a:rPr lang="en-US" sz="1600" dirty="0" smtClean="0"/>
            </a:br>
            <a:endParaRPr lang="en-US" sz="1600" dirty="0"/>
          </a:p>
          <a:p>
            <a:pPr marL="742950" lvl="1" indent="-285750">
              <a:buFont typeface="Courier New" panose="02070309020205020404" pitchFamily="49" charset="0"/>
              <a:buChar char="o"/>
            </a:pPr>
            <a:r>
              <a:rPr lang="en-US" sz="1600" dirty="0"/>
              <a:t>not providing specific instructions to operators for how to estimate the volume of lost natural gas; </a:t>
            </a:r>
            <a:r>
              <a:rPr lang="en-US" sz="1600" dirty="0" smtClean="0"/>
              <a:t/>
            </a:r>
            <a:br>
              <a:rPr lang="en-US" sz="1600" dirty="0" smtClean="0"/>
            </a:br>
            <a:endParaRPr lang="en-US" sz="1600" dirty="0"/>
          </a:p>
          <a:p>
            <a:pPr marL="742950" lvl="1" indent="-285750">
              <a:buFont typeface="Courier New" panose="02070309020205020404" pitchFamily="49" charset="0"/>
              <a:buChar char="o"/>
            </a:pPr>
            <a:r>
              <a:rPr lang="en-US" sz="1600" dirty="0"/>
              <a:t>providing operators with only limited guidance on how they should record volumes of natural gas in the different categories on monthly reports; and </a:t>
            </a:r>
            <a:r>
              <a:rPr lang="en-US" sz="1600" dirty="0" smtClean="0"/>
              <a:t/>
            </a:r>
            <a:br>
              <a:rPr lang="en-US" sz="1600" dirty="0" smtClean="0"/>
            </a:br>
            <a:r>
              <a:rPr lang="en-US" sz="1600" dirty="0" smtClean="0"/>
              <a:t>	</a:t>
            </a:r>
            <a:endParaRPr lang="en-US" sz="1600" dirty="0"/>
          </a:p>
          <a:p>
            <a:pPr marL="742950" lvl="1" indent="-285750">
              <a:buFont typeface="Courier New" panose="02070309020205020404" pitchFamily="49" charset="0"/>
              <a:buChar char="o"/>
            </a:pPr>
            <a:r>
              <a:rPr lang="en-US" sz="1600" dirty="0"/>
              <a:t>not identifying which types of natural gas venting and flaring should be recorded on monthly reports.</a:t>
            </a:r>
          </a:p>
        </p:txBody>
      </p:sp>
      <p:pic>
        <p:nvPicPr>
          <p:cNvPr id="1028" name="Picture 4" descr="Image result for government accountability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915" y="2182014"/>
            <a:ext cx="1521375" cy="1521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5952" y="858583"/>
            <a:ext cx="7495963" cy="584775"/>
          </a:xfrm>
          <a:prstGeom prst="rect">
            <a:avLst/>
          </a:prstGeom>
        </p:spPr>
        <p:txBody>
          <a:bodyPr wrap="none">
            <a:spAutoFit/>
          </a:bodyPr>
          <a:lstStyle/>
          <a:p>
            <a:r>
              <a:rPr lang="en-US" sz="3200" dirty="0">
                <a:ln w="0"/>
                <a:solidFill>
                  <a:schemeClr val="accent1"/>
                </a:solidFill>
              </a:rPr>
              <a:t>Problems </a:t>
            </a:r>
            <a:r>
              <a:rPr lang="en-US" sz="3200" dirty="0" smtClean="0">
                <a:ln w="0"/>
                <a:solidFill>
                  <a:schemeClr val="accent1"/>
                </a:solidFill>
              </a:rPr>
              <a:t>With Existing Rules (NTL-4A)</a:t>
            </a:r>
            <a:endParaRPr lang="en-US" sz="3200" dirty="0">
              <a:ln w="0"/>
              <a:solidFill>
                <a:schemeClr val="accent1"/>
              </a:solidFill>
            </a:endParaRPr>
          </a:p>
        </p:txBody>
      </p:sp>
    </p:spTree>
    <p:extLst>
      <p:ext uri="{BB962C8B-B14F-4D97-AF65-F5344CB8AC3E}">
        <p14:creationId xmlns:p14="http://schemas.microsoft.com/office/powerpoint/2010/main" val="114008948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374C81"/>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11871</TotalTime>
  <Words>872</Words>
  <Application>Microsoft Office PowerPoint</Application>
  <PresentationFormat>Widescreen</PresentationFormat>
  <Paragraphs>86</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Courier New</vt:lpstr>
      <vt:lpstr>Georgia</vt:lpstr>
      <vt:lpstr>Wingdings 3</vt:lpstr>
      <vt:lpstr>Facet</vt:lpstr>
      <vt:lpstr>Addressing Costs of Methane Waste  and Future Policy Actions</vt:lpstr>
      <vt:lpstr>Energy and Natural Resources</vt:lpstr>
      <vt:lpstr>Fair Return to Taxpayers</vt:lpstr>
      <vt:lpstr>Leasing on Federal Lands</vt:lpstr>
      <vt:lpstr>PowerPoint Presentation</vt:lpstr>
      <vt:lpstr>PowerPoint Presentation</vt:lpstr>
      <vt:lpstr>BLM vs. EPA: Different Mandates</vt:lpstr>
      <vt:lpstr>PowerPoint Presentation</vt:lpstr>
      <vt:lpstr>PowerPoint Presentation</vt:lpstr>
      <vt:lpstr>How Does Proposed Rule Affect Taxpayers?</vt:lpstr>
      <vt:lpstr>How Does Proposed Rule  Affect Taxpayers?</vt:lpstr>
      <vt:lpstr>PowerPoint Presentation</vt:lpstr>
      <vt:lpstr>Next Steps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Michael Surrusco</dc:creator>
  <cp:lastModifiedBy>Michael Maragos</cp:lastModifiedBy>
  <cp:revision>153</cp:revision>
  <cp:lastPrinted>2016-10-27T17:10:16Z</cp:lastPrinted>
  <dcterms:created xsi:type="dcterms:W3CDTF">2016-01-20T19:09:37Z</dcterms:created>
  <dcterms:modified xsi:type="dcterms:W3CDTF">2017-01-26T16:15:48Z</dcterms:modified>
</cp:coreProperties>
</file>