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8" r:id="rId2"/>
    <p:sldId id="268" r:id="rId3"/>
    <p:sldId id="256" r:id="rId4"/>
    <p:sldId id="267" r:id="rId5"/>
    <p:sldId id="259" r:id="rId6"/>
    <p:sldId id="271" r:id="rId7"/>
    <p:sldId id="273" r:id="rId8"/>
    <p:sldId id="270" r:id="rId9"/>
    <p:sldId id="257" r:id="rId10"/>
    <p:sldId id="262" r:id="rId11"/>
    <p:sldId id="263" r:id="rId12"/>
    <p:sldId id="264" r:id="rId13"/>
    <p:sldId id="265" r:id="rId14"/>
    <p:sldId id="266" r:id="rId15"/>
    <p:sldId id="272"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660"/>
  </p:normalViewPr>
  <p:slideViewPr>
    <p:cSldViewPr>
      <p:cViewPr varScale="1">
        <p:scale>
          <a:sx n="83" d="100"/>
          <a:sy n="83" d="100"/>
        </p:scale>
        <p:origin x="-4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030" cy="479569"/>
          </a:xfrm>
          <a:prstGeom prst="rect">
            <a:avLst/>
          </a:prstGeom>
        </p:spPr>
        <p:txBody>
          <a:bodyPr vert="horz" lIns="94668" tIns="47334" rIns="94668" bIns="47334" rtlCol="0"/>
          <a:lstStyle>
            <a:lvl1pPr algn="l">
              <a:defRPr sz="1200"/>
            </a:lvl1pPr>
          </a:lstStyle>
          <a:p>
            <a:endParaRPr lang="en-US"/>
          </a:p>
        </p:txBody>
      </p:sp>
      <p:sp>
        <p:nvSpPr>
          <p:cNvPr id="3" name="Date Placeholder 2"/>
          <p:cNvSpPr>
            <a:spLocks noGrp="1"/>
          </p:cNvSpPr>
          <p:nvPr>
            <p:ph type="dt" sz="quarter" idx="1"/>
          </p:nvPr>
        </p:nvSpPr>
        <p:spPr>
          <a:xfrm>
            <a:off x="4143518" y="0"/>
            <a:ext cx="3170030" cy="479569"/>
          </a:xfrm>
          <a:prstGeom prst="rect">
            <a:avLst/>
          </a:prstGeom>
        </p:spPr>
        <p:txBody>
          <a:bodyPr vert="horz" lIns="94668" tIns="47334" rIns="94668" bIns="47334" rtlCol="0"/>
          <a:lstStyle>
            <a:lvl1pPr algn="r">
              <a:defRPr sz="1200"/>
            </a:lvl1pPr>
          </a:lstStyle>
          <a:p>
            <a:fld id="{3943327E-0300-449E-9C4C-1A264760F69A}" type="datetimeFigureOut">
              <a:rPr lang="en-US" smtClean="0"/>
              <a:t>10/21/2010</a:t>
            </a:fld>
            <a:endParaRPr lang="en-US"/>
          </a:p>
        </p:txBody>
      </p:sp>
      <p:sp>
        <p:nvSpPr>
          <p:cNvPr id="4" name="Footer Placeholder 3"/>
          <p:cNvSpPr>
            <a:spLocks noGrp="1"/>
          </p:cNvSpPr>
          <p:nvPr>
            <p:ph type="ftr" sz="quarter" idx="2"/>
          </p:nvPr>
        </p:nvSpPr>
        <p:spPr>
          <a:xfrm>
            <a:off x="1" y="9119995"/>
            <a:ext cx="3170030" cy="479569"/>
          </a:xfrm>
          <a:prstGeom prst="rect">
            <a:avLst/>
          </a:prstGeom>
        </p:spPr>
        <p:txBody>
          <a:bodyPr vert="horz" lIns="94668" tIns="47334" rIns="94668" bIns="47334" rtlCol="0" anchor="b"/>
          <a:lstStyle>
            <a:lvl1pPr algn="l">
              <a:defRPr sz="1200"/>
            </a:lvl1pPr>
          </a:lstStyle>
          <a:p>
            <a:endParaRPr lang="en-US"/>
          </a:p>
        </p:txBody>
      </p:sp>
      <p:sp>
        <p:nvSpPr>
          <p:cNvPr id="5" name="Slide Number Placeholder 4"/>
          <p:cNvSpPr>
            <a:spLocks noGrp="1"/>
          </p:cNvSpPr>
          <p:nvPr>
            <p:ph type="sldNum" sz="quarter" idx="3"/>
          </p:nvPr>
        </p:nvSpPr>
        <p:spPr>
          <a:xfrm>
            <a:off x="4143518" y="9119995"/>
            <a:ext cx="3170030" cy="479569"/>
          </a:xfrm>
          <a:prstGeom prst="rect">
            <a:avLst/>
          </a:prstGeom>
        </p:spPr>
        <p:txBody>
          <a:bodyPr vert="horz" lIns="94668" tIns="47334" rIns="94668" bIns="47334" rtlCol="0" anchor="b"/>
          <a:lstStyle>
            <a:lvl1pPr algn="r">
              <a:defRPr sz="1200"/>
            </a:lvl1pPr>
          </a:lstStyle>
          <a:p>
            <a:fld id="{6FDDFE2F-A601-4167-9113-6590E5E2ADC1}"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6" tIns="48328" rIns="96656" bIns="48328" rtlCol="0"/>
          <a:lstStyle>
            <a:lvl1pPr algn="l">
              <a:defRPr sz="12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6656" tIns="48328" rIns="96656" bIns="48328" rtlCol="0"/>
          <a:lstStyle>
            <a:lvl1pPr algn="r">
              <a:defRPr sz="1200"/>
            </a:lvl1pPr>
          </a:lstStyle>
          <a:p>
            <a:fld id="{00BC9784-68F8-49C7-A68A-1FA6EB13F48F}" type="datetimeFigureOut">
              <a:rPr lang="en-US" smtClean="0"/>
              <a:pPr/>
              <a:t>10/21/2010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6" tIns="48328" rIns="96656" bIns="48328"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6" tIns="48328" rIns="96656" bIns="4832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6" tIns="48328" rIns="96656" bIns="48328"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6656" tIns="48328" rIns="96656" bIns="48328" rtlCol="0" anchor="b"/>
          <a:lstStyle>
            <a:lvl1pPr algn="r">
              <a:defRPr sz="1200"/>
            </a:lvl1pPr>
          </a:lstStyle>
          <a:p>
            <a:fld id="{7E72B877-1C9B-4319-B983-994B354C00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72B877-1C9B-4319-B983-994B354C00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Rep. Betsy</a:t>
            </a:r>
            <a:r>
              <a:rPr lang="en-US" baseline="0" dirty="0" smtClean="0"/>
              <a:t> Markey (D-CO) and Senator Feingold (D- WI) are leading the effort to rescind unused transportation earmarks—the Senate adopted an amendment to the FAA bill and the House also acted but nothing has been enacted into law</a:t>
            </a:r>
          </a:p>
        </p:txBody>
      </p:sp>
      <p:sp>
        <p:nvSpPr>
          <p:cNvPr id="4" name="Slide Number Placeholder 3"/>
          <p:cNvSpPr>
            <a:spLocks noGrp="1"/>
          </p:cNvSpPr>
          <p:nvPr>
            <p:ph type="sldNum" sz="quarter" idx="10"/>
          </p:nvPr>
        </p:nvSpPr>
        <p:spPr/>
        <p:txBody>
          <a:bodyPr/>
          <a:lstStyle/>
          <a:p>
            <a:fld id="{7E72B877-1C9B-4319-B983-994B354C0031}"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Ben will talk in more detail</a:t>
            </a:r>
            <a:r>
              <a:rPr lang="en-US" baseline="0" dirty="0" smtClean="0"/>
              <a:t> on several of the reports findings and describe issues that may be addressed in the lame </a:t>
            </a:r>
            <a:r>
              <a:rPr lang="en-US" baseline="0" smtClean="0"/>
              <a:t>duck congress </a:t>
            </a:r>
            <a:endParaRPr lang="en-US" dirty="0"/>
          </a:p>
        </p:txBody>
      </p:sp>
      <p:sp>
        <p:nvSpPr>
          <p:cNvPr id="4" name="Slide Number Placeholder 3"/>
          <p:cNvSpPr>
            <a:spLocks noGrp="1"/>
          </p:cNvSpPr>
          <p:nvPr>
            <p:ph type="sldNum" sz="quarter" idx="10"/>
          </p:nvPr>
        </p:nvSpPr>
        <p:spPr/>
        <p:txBody>
          <a:bodyPr/>
          <a:lstStyle/>
          <a:p>
            <a:fld id="{7E72B877-1C9B-4319-B983-994B354C0031}"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72B877-1C9B-4319-B983-994B354C0031}"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Green Scissors Now??  -1.3 trillion is what CBO</a:t>
            </a:r>
            <a:r>
              <a:rPr lang="en-US" baseline="0" dirty="0" smtClean="0"/>
              <a:t> estimates now that FY2011 is over but it isn’t a final number</a:t>
            </a:r>
            <a:endParaRPr lang="en-US" dirty="0" smtClean="0"/>
          </a:p>
          <a:p>
            <a:r>
              <a:rPr lang="en-US" dirty="0" smtClean="0"/>
              <a:t>CBO quote: http://www.cbo.gov/doc.cfm?index=11579 </a:t>
            </a:r>
          </a:p>
          <a:p>
            <a:r>
              <a:rPr lang="en-US" dirty="0" smtClean="0"/>
              <a:t>CBO number http://www.cbo.gov/ftpdocs/119xx/doc11936/SeptemberMBR.pdf </a:t>
            </a:r>
            <a:endParaRPr lang="en-US" dirty="0"/>
          </a:p>
        </p:txBody>
      </p:sp>
      <p:sp>
        <p:nvSpPr>
          <p:cNvPr id="4" name="Slide Number Placeholder 3"/>
          <p:cNvSpPr>
            <a:spLocks noGrp="1"/>
          </p:cNvSpPr>
          <p:nvPr>
            <p:ph type="sldNum" sz="quarter" idx="10"/>
          </p:nvPr>
        </p:nvSpPr>
        <p:spPr/>
        <p:txBody>
          <a:bodyPr/>
          <a:lstStyle/>
          <a:p>
            <a:fld id="{7E72B877-1C9B-4319-B983-994B354C003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report covers a wide range of areas and is about addressing these issues from a consumer, environmental and taxpayer prospective</a:t>
            </a:r>
            <a:endParaRPr lang="en-US" dirty="0"/>
          </a:p>
        </p:txBody>
      </p:sp>
      <p:sp>
        <p:nvSpPr>
          <p:cNvPr id="4" name="Slide Number Placeholder 3"/>
          <p:cNvSpPr>
            <a:spLocks noGrp="1"/>
          </p:cNvSpPr>
          <p:nvPr>
            <p:ph type="sldNum" sz="quarter" idx="10"/>
          </p:nvPr>
        </p:nvSpPr>
        <p:spPr/>
        <p:txBody>
          <a:bodyPr/>
          <a:lstStyle/>
          <a:p>
            <a:fld id="{7E72B877-1C9B-4319-B983-994B354C003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72B877-1C9B-4319-B983-994B354C0031}"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72B877-1C9B-4319-B983-994B354C0031}"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Consol Energy recorded $540 million in profits in 2009.</a:t>
            </a:r>
          </a:p>
          <a:p>
            <a:r>
              <a:rPr lang="en-US" dirty="0" smtClean="0"/>
              <a:t>More than a $1 billion for the Department of Energy project </a:t>
            </a:r>
            <a:r>
              <a:rPr lang="en-US" dirty="0" err="1" smtClean="0"/>
              <a:t>FutureGen</a:t>
            </a:r>
            <a:r>
              <a:rPr lang="en-US" dirty="0" smtClean="0"/>
              <a:t>– earmarked from the stimulus despite economic and technical difficulties and multiple attempts at project restructuring</a:t>
            </a:r>
          </a:p>
        </p:txBody>
      </p:sp>
      <p:sp>
        <p:nvSpPr>
          <p:cNvPr id="4" name="Slide Number Placeholder 3"/>
          <p:cNvSpPr>
            <a:spLocks noGrp="1"/>
          </p:cNvSpPr>
          <p:nvPr>
            <p:ph type="sldNum" sz="quarter" idx="10"/>
          </p:nvPr>
        </p:nvSpPr>
        <p:spPr/>
        <p:txBody>
          <a:bodyPr/>
          <a:lstStyle/>
          <a:p>
            <a:fld id="{7E72B877-1C9B-4319-B983-994B354C0031}"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Calvert</a:t>
            </a:r>
            <a:r>
              <a:rPr lang="en-US" baseline="0" dirty="0" smtClean="0"/>
              <a:t> Cliffs- market conditions recently stopped a loan guarantee and the applicant– Constellation Energy withdrew.  Although the company blamed the government’s fees for the breakdown, low natural gas prices and high costs surrounding the reactor made the project’s financial prospects grim</a:t>
            </a:r>
          </a:p>
        </p:txBody>
      </p:sp>
      <p:sp>
        <p:nvSpPr>
          <p:cNvPr id="4" name="Slide Number Placeholder 3"/>
          <p:cNvSpPr>
            <a:spLocks noGrp="1"/>
          </p:cNvSpPr>
          <p:nvPr>
            <p:ph type="sldNum" sz="quarter" idx="10"/>
          </p:nvPr>
        </p:nvSpPr>
        <p:spPr/>
        <p:txBody>
          <a:bodyPr/>
          <a:lstStyle/>
          <a:p>
            <a:fld id="{7E72B877-1C9B-4319-B983-994B354C0031}"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For decades, Corps projects have been used by lawmakers to bring expensive government-funded construction projects back to their home districts.</a:t>
            </a:r>
          </a:p>
          <a:p>
            <a:pPr lvl="0"/>
            <a:r>
              <a:rPr lang="en-US" dirty="0" smtClean="0"/>
              <a:t>Corps project planners typically fail to utilize alternatives that are less costly to both the Treasury and the environment.</a:t>
            </a:r>
          </a:p>
          <a:p>
            <a:endParaRPr lang="en-US" dirty="0"/>
          </a:p>
        </p:txBody>
      </p:sp>
      <p:sp>
        <p:nvSpPr>
          <p:cNvPr id="4" name="Slide Number Placeholder 3"/>
          <p:cNvSpPr>
            <a:spLocks noGrp="1"/>
          </p:cNvSpPr>
          <p:nvPr>
            <p:ph type="sldNum" sz="quarter" idx="10"/>
          </p:nvPr>
        </p:nvSpPr>
        <p:spPr/>
        <p:txBody>
          <a:bodyPr/>
          <a:lstStyle/>
          <a:p>
            <a:fld id="{7E72B877-1C9B-4319-B983-994B354C0031}"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ADEBA94-5B3C-4CF1-8F7B-CCDE7BB870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EBA94-5B3C-4CF1-8F7B-CCDE7BB870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EBA94-5B3C-4CF1-8F7B-CCDE7BB870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EBA94-5B3C-4CF1-8F7B-CCDE7BB870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EBA94-5B3C-4CF1-8F7B-CCDE7BB870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EBA94-5B3C-4CF1-8F7B-CCDE7BB870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DEBA94-5B3C-4CF1-8F7B-CCDE7BB870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DEBA94-5B3C-4CF1-8F7B-CCDE7BB870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DEBA94-5B3C-4CF1-8F7B-CCDE7BB870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EBA94-5B3C-4CF1-8F7B-CCDE7BB870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4988C8-CEDC-4702-8D07-E1F443A4351B}" type="datetimeFigureOut">
              <a:rPr lang="en-US" smtClean="0"/>
              <a:pPr/>
              <a:t>10/21/2010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ADEBA94-5B3C-4CF1-8F7B-CCDE7BB8707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14988C8-CEDC-4702-8D07-E1F443A4351B}" type="datetimeFigureOut">
              <a:rPr lang="en-US" smtClean="0"/>
              <a:pPr/>
              <a:t>10/21/2010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DEBA94-5B3C-4CF1-8F7B-CCDE7BB8707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Greening the Budget: </a:t>
            </a:r>
            <a:br>
              <a:rPr lang="en-US" dirty="0" smtClean="0"/>
            </a:br>
            <a:r>
              <a:rPr lang="en-US" i="1" dirty="0" smtClean="0"/>
              <a:t>Green Scissors 2010</a:t>
            </a:r>
            <a:endParaRPr lang="en-US" dirty="0"/>
          </a:p>
        </p:txBody>
      </p:sp>
      <p:sp>
        <p:nvSpPr>
          <p:cNvPr id="3" name="Subtitle 2"/>
          <p:cNvSpPr>
            <a:spLocks noGrp="1"/>
          </p:cNvSpPr>
          <p:nvPr>
            <p:ph type="subTitle" idx="1"/>
          </p:nvPr>
        </p:nvSpPr>
        <p:spPr/>
        <p:txBody>
          <a:bodyPr/>
          <a:lstStyle/>
          <a:p>
            <a:r>
              <a:rPr lang="en-US" dirty="0" smtClean="0"/>
              <a:t>Ryan Alexander, President </a:t>
            </a:r>
          </a:p>
          <a:p>
            <a:r>
              <a:rPr lang="en-US" dirty="0" smtClean="0"/>
              <a:t>Taxpayers for Common Sense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Coal</a:t>
            </a:r>
            <a:endParaRPr lang="en-US" dirty="0">
              <a:latin typeface="+mn-lt"/>
            </a:endParaRPr>
          </a:p>
        </p:txBody>
      </p:sp>
      <p:sp>
        <p:nvSpPr>
          <p:cNvPr id="3" name="Content Placeholder 2"/>
          <p:cNvSpPr>
            <a:spLocks noGrp="1"/>
          </p:cNvSpPr>
          <p:nvPr>
            <p:ph idx="1"/>
          </p:nvPr>
        </p:nvSpPr>
        <p:spPr/>
        <p:txBody>
          <a:bodyPr>
            <a:normAutofit fontScale="92500" lnSpcReduction="10000"/>
          </a:bodyPr>
          <a:lstStyle/>
          <a:p>
            <a:pPr lvl="0"/>
            <a:r>
              <a:rPr lang="en-US" sz="1700" dirty="0" smtClean="0"/>
              <a:t>Taxpayers </a:t>
            </a:r>
            <a:r>
              <a:rPr lang="en-US" sz="1700" dirty="0"/>
              <a:t>continue to </a:t>
            </a:r>
            <a:r>
              <a:rPr lang="en-US" sz="1700" b="1" dirty="0"/>
              <a:t>subsidize coal companies </a:t>
            </a:r>
            <a:r>
              <a:rPr lang="en-US" sz="1700" dirty="0"/>
              <a:t>despite a decade of </a:t>
            </a:r>
            <a:r>
              <a:rPr lang="en-US" sz="1700" dirty="0" smtClean="0"/>
              <a:t>significant profits.</a:t>
            </a:r>
            <a:br>
              <a:rPr lang="en-US" sz="1700" dirty="0" smtClean="0"/>
            </a:br>
            <a:r>
              <a:rPr lang="en-US" sz="1700" dirty="0" smtClean="0"/>
              <a:t> </a:t>
            </a:r>
            <a:endParaRPr lang="en-US" sz="1700" dirty="0"/>
          </a:p>
          <a:p>
            <a:pPr lvl="0"/>
            <a:r>
              <a:rPr lang="en-US" sz="1700" dirty="0"/>
              <a:t>The pursuit for </a:t>
            </a:r>
            <a:r>
              <a:rPr lang="en-US" sz="1700" b="1" dirty="0"/>
              <a:t>carbon capture and sequestration</a:t>
            </a:r>
            <a:r>
              <a:rPr lang="en-US" sz="1700" dirty="0"/>
              <a:t>, an unproven and potentially dangerous technology, costs taxpayers </a:t>
            </a:r>
            <a:r>
              <a:rPr lang="en-US" sz="1700" dirty="0" smtClean="0"/>
              <a:t>billions.</a:t>
            </a:r>
            <a:br>
              <a:rPr lang="en-US" sz="1700" dirty="0" smtClean="0"/>
            </a:br>
            <a:endParaRPr lang="en-US" sz="1700" dirty="0"/>
          </a:p>
          <a:p>
            <a:pPr lvl="0"/>
            <a:r>
              <a:rPr lang="en-US" sz="1700" b="1" dirty="0"/>
              <a:t>Build America Bonds </a:t>
            </a:r>
            <a:r>
              <a:rPr lang="en-US" sz="1700" dirty="0"/>
              <a:t>created by the 2009 stimulus subsidizes over a billion dollars in new coal projects and will cost taxpayers $9.8 billion over the next five years</a:t>
            </a:r>
            <a:r>
              <a:rPr lang="en-US" sz="1700" dirty="0" smtClean="0"/>
              <a:t>.</a:t>
            </a:r>
            <a:br>
              <a:rPr lang="en-US" sz="1700" dirty="0" smtClean="0"/>
            </a:br>
            <a:endParaRPr lang="en-US" sz="1700" dirty="0"/>
          </a:p>
          <a:p>
            <a:pPr lvl="0"/>
            <a:r>
              <a:rPr lang="en-US" sz="1700" b="1" dirty="0"/>
              <a:t>DOE’s Loan Guarantee program </a:t>
            </a:r>
            <a:r>
              <a:rPr lang="en-US" sz="1700" dirty="0"/>
              <a:t>could put taxpayers on the hook for more than $8 billion to cover the debt of coal companies that fail to carry out their projects</a:t>
            </a:r>
            <a:r>
              <a:rPr lang="en-US" sz="1700" dirty="0" smtClean="0"/>
              <a:t>.</a:t>
            </a:r>
            <a:br>
              <a:rPr lang="en-US" sz="1700" dirty="0" smtClean="0"/>
            </a:br>
            <a:endParaRPr lang="en-US" sz="1700" dirty="0"/>
          </a:p>
          <a:p>
            <a:pPr lvl="0"/>
            <a:r>
              <a:rPr lang="en-US" sz="1700" dirty="0"/>
              <a:t>Each year, </a:t>
            </a:r>
            <a:r>
              <a:rPr lang="en-US" sz="1700" b="1" dirty="0"/>
              <a:t>earmarks for liquid coal subsidies </a:t>
            </a:r>
            <a:r>
              <a:rPr lang="en-US" sz="1700" dirty="0"/>
              <a:t>are added into Defense bills and lawmakers threaten to lock taxpayers into the purchase of this dirty and uneconomical fuel. </a:t>
            </a:r>
            <a:r>
              <a:rPr lang="en-US" sz="1700" dirty="0" smtClean="0"/>
              <a:t/>
            </a:r>
            <a:br>
              <a:rPr lang="en-US" sz="1700" dirty="0" smtClean="0"/>
            </a:br>
            <a:endParaRPr lang="en-US" sz="1700" dirty="0"/>
          </a:p>
          <a:p>
            <a:pPr lvl="0"/>
            <a:r>
              <a:rPr lang="en-US" sz="1700" b="1" dirty="0" smtClean="0"/>
              <a:t>Eliminating </a:t>
            </a:r>
            <a:r>
              <a:rPr lang="en-US" sz="1700" b="1" dirty="0"/>
              <a:t>these coal subsidies </a:t>
            </a:r>
            <a:r>
              <a:rPr lang="en-US" sz="1700" dirty="0"/>
              <a:t>can save taxpayers more than </a:t>
            </a:r>
            <a:r>
              <a:rPr lang="en-US" sz="1700" u="sng" dirty="0"/>
              <a:t>$19 billion over the next five years.</a:t>
            </a:r>
            <a:endParaRPr lang="en-US" sz="1700"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Nuclear</a:t>
            </a:r>
            <a:endParaRPr lang="en-US" dirty="0"/>
          </a:p>
        </p:txBody>
      </p:sp>
      <p:sp>
        <p:nvSpPr>
          <p:cNvPr id="3" name="Content Placeholder 2"/>
          <p:cNvSpPr>
            <a:spLocks noGrp="1"/>
          </p:cNvSpPr>
          <p:nvPr>
            <p:ph idx="1"/>
          </p:nvPr>
        </p:nvSpPr>
        <p:spPr/>
        <p:txBody>
          <a:bodyPr>
            <a:normAutofit/>
          </a:bodyPr>
          <a:lstStyle/>
          <a:p>
            <a:pPr lvl="0"/>
            <a:r>
              <a:rPr lang="en-US" sz="1900" dirty="0"/>
              <a:t>For more than sixty years, the nuclear industry has been heavily dependent on government subsidies to survive</a:t>
            </a:r>
            <a:r>
              <a:rPr lang="en-US" sz="1900" dirty="0" smtClean="0"/>
              <a:t>.</a:t>
            </a:r>
            <a:br>
              <a:rPr lang="en-US" sz="1900" dirty="0" smtClean="0"/>
            </a:br>
            <a:endParaRPr lang="en-US" sz="1900" dirty="0"/>
          </a:p>
          <a:p>
            <a:pPr lvl="0"/>
            <a:r>
              <a:rPr lang="en-US" sz="1900" dirty="0" smtClean="0"/>
              <a:t>The </a:t>
            </a:r>
            <a:r>
              <a:rPr lang="en-US" sz="1900" dirty="0"/>
              <a:t>government still does not know how to dispose of nuclear waste </a:t>
            </a:r>
            <a:r>
              <a:rPr lang="en-US" sz="1900" dirty="0" smtClean="0"/>
              <a:t>safely creating significant long-term financial liabilities. </a:t>
            </a:r>
            <a:br>
              <a:rPr lang="en-US" sz="1900" dirty="0" smtClean="0"/>
            </a:br>
            <a:endParaRPr lang="en-US" sz="1900" dirty="0"/>
          </a:p>
          <a:p>
            <a:pPr lvl="0"/>
            <a:r>
              <a:rPr lang="en-US" sz="1900" dirty="0"/>
              <a:t>Despite technical, legal and scientific problems, the government still plans to hand out </a:t>
            </a:r>
            <a:r>
              <a:rPr lang="en-US" sz="1900" dirty="0" smtClean="0"/>
              <a:t>billions in </a:t>
            </a:r>
            <a:r>
              <a:rPr lang="en-US" sz="1900" dirty="0"/>
              <a:t>loan guarantees for new reactor projects that cannot get investment funding on their </a:t>
            </a:r>
            <a:r>
              <a:rPr lang="en-US" sz="1900" dirty="0" smtClean="0"/>
              <a:t>own—they’ve already committed an $8.3 billion loan guarantee for a reactor in Georgia.</a:t>
            </a:r>
            <a:br>
              <a:rPr lang="en-US" sz="1900" dirty="0" smtClean="0"/>
            </a:br>
            <a:endParaRPr lang="en-US" sz="1900" dirty="0"/>
          </a:p>
          <a:p>
            <a:pPr lvl="0"/>
            <a:r>
              <a:rPr lang="en-US" sz="1900" u="sng" dirty="0"/>
              <a:t>$46 billion could be saved in the next five years</a:t>
            </a:r>
            <a:r>
              <a:rPr lang="en-US" sz="1900" dirty="0"/>
              <a:t> with cuts to select nuclear industry subsidies.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Agriculture </a:t>
            </a:r>
            <a:endParaRPr lang="en-US" dirty="0"/>
          </a:p>
        </p:txBody>
      </p:sp>
      <p:sp>
        <p:nvSpPr>
          <p:cNvPr id="3" name="Content Placeholder 2"/>
          <p:cNvSpPr>
            <a:spLocks noGrp="1"/>
          </p:cNvSpPr>
          <p:nvPr>
            <p:ph idx="1"/>
          </p:nvPr>
        </p:nvSpPr>
        <p:spPr/>
        <p:txBody>
          <a:bodyPr>
            <a:normAutofit/>
          </a:bodyPr>
          <a:lstStyle/>
          <a:p>
            <a:pPr>
              <a:buNone/>
            </a:pPr>
            <a:r>
              <a:rPr lang="en-US" sz="1800" i="1" dirty="0" smtClean="0"/>
              <a:t>Commodity Crops</a:t>
            </a:r>
            <a:endParaRPr lang="en-US" sz="1800" dirty="0" smtClean="0"/>
          </a:p>
          <a:p>
            <a:pPr lvl="0"/>
            <a:r>
              <a:rPr lang="en-US" sz="1800" dirty="0" smtClean="0"/>
              <a:t>Crops like corn, cotton, wheat, soybeans, and rice, receive </a:t>
            </a:r>
            <a:r>
              <a:rPr lang="en-US" sz="1800" b="1" dirty="0" smtClean="0"/>
              <a:t>90% of commodity crop subsidies </a:t>
            </a:r>
            <a:r>
              <a:rPr lang="en-US" sz="1800" dirty="0" smtClean="0"/>
              <a:t>with little support going to fruit, vegetable, and nut producers.</a:t>
            </a:r>
            <a:br>
              <a:rPr lang="en-US" sz="1800" dirty="0" smtClean="0"/>
            </a:br>
            <a:endParaRPr lang="en-US" sz="1800" dirty="0" smtClean="0"/>
          </a:p>
          <a:p>
            <a:pPr lvl="0"/>
            <a:r>
              <a:rPr lang="en-US" sz="1800" dirty="0" smtClean="0"/>
              <a:t>Reducing these giveaways by 50% could save </a:t>
            </a:r>
            <a:r>
              <a:rPr lang="en-US" sz="1800" b="1" dirty="0" smtClean="0"/>
              <a:t>taxpayers more than $26 billion </a:t>
            </a:r>
            <a:r>
              <a:rPr lang="en-US" sz="1800" dirty="0" smtClean="0"/>
              <a:t>from 2011-2015.</a:t>
            </a:r>
            <a:br>
              <a:rPr lang="en-US" sz="1800" dirty="0" smtClean="0"/>
            </a:br>
            <a:endParaRPr lang="en-US" sz="1800" dirty="0" smtClean="0"/>
          </a:p>
          <a:p>
            <a:pPr>
              <a:buNone/>
            </a:pPr>
            <a:r>
              <a:rPr lang="en-US" sz="1800" i="1" dirty="0" smtClean="0"/>
              <a:t>Market Access Program</a:t>
            </a:r>
            <a:endParaRPr lang="en-US" sz="1800" dirty="0" smtClean="0"/>
          </a:p>
          <a:p>
            <a:pPr lvl="0"/>
            <a:r>
              <a:rPr lang="en-US" sz="1800" dirty="0" smtClean="0"/>
              <a:t>The Market Access Program is an outdated program that spends more than $3.4 billion to </a:t>
            </a:r>
            <a:r>
              <a:rPr lang="en-US" sz="1800" b="1" dirty="0" smtClean="0"/>
              <a:t>subsidize ad campaigns for giant corporations </a:t>
            </a:r>
            <a:r>
              <a:rPr lang="en-US" sz="1800" dirty="0" smtClean="0"/>
              <a:t>like McDonalds and Nabisco and cutting this program could save taxpayers $1 billion over the next five years.</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i="1" dirty="0" smtClean="0"/>
              <a:t>Army Corps of Engineers</a:t>
            </a:r>
            <a:endParaRPr lang="en-US" dirty="0" smtClean="0"/>
          </a:p>
          <a:p>
            <a:pPr lvl="0"/>
            <a:r>
              <a:rPr lang="en-US" sz="2100" dirty="0" smtClean="0"/>
              <a:t>Inland navigation boosters are trying to eviscerate cost-sharing in the </a:t>
            </a:r>
            <a:r>
              <a:rPr lang="en-US" sz="2100" b="1" dirty="0" smtClean="0"/>
              <a:t>Inland Waterway Trust Fund</a:t>
            </a:r>
            <a:r>
              <a:rPr lang="en-US" sz="2100" dirty="0" smtClean="0"/>
              <a:t>, leaving taxpayers with a $1 billion tab.</a:t>
            </a:r>
          </a:p>
          <a:p>
            <a:pPr lvl="0">
              <a:buNone/>
            </a:pPr>
            <a:endParaRPr lang="en-US" sz="2100" dirty="0" smtClean="0"/>
          </a:p>
          <a:p>
            <a:pPr lvl="0"/>
            <a:r>
              <a:rPr lang="en-US" sz="2100" dirty="0" smtClean="0"/>
              <a:t>Building new </a:t>
            </a:r>
            <a:r>
              <a:rPr lang="en-US" sz="2100" b="1" dirty="0" smtClean="0"/>
              <a:t>navigation locks on the Upper Mississippi River </a:t>
            </a:r>
            <a:r>
              <a:rPr lang="en-US" sz="2100" dirty="0" smtClean="0"/>
              <a:t>that have been repeatedly found to not be cost-justified will cost $2.3 billion.</a:t>
            </a:r>
            <a:br>
              <a:rPr lang="en-US" sz="2100" dirty="0" smtClean="0"/>
            </a:br>
            <a:endParaRPr lang="en-US" sz="2100" dirty="0" smtClean="0"/>
          </a:p>
          <a:p>
            <a:pPr lvl="0"/>
            <a:r>
              <a:rPr lang="en-US" sz="2100" dirty="0" smtClean="0"/>
              <a:t>The </a:t>
            </a:r>
            <a:r>
              <a:rPr lang="en-US" sz="2100" b="1" dirty="0" smtClean="0"/>
              <a:t>Inner Harbor Navigation Canal Lock Replacement </a:t>
            </a:r>
            <a:r>
              <a:rPr lang="en-US" sz="2100" dirty="0" smtClean="0"/>
              <a:t>in New Orleans will cost more than $1.3 billion despite decreasing traffic levels on the waterway.</a:t>
            </a:r>
            <a:br>
              <a:rPr lang="en-US" sz="2100" dirty="0" smtClean="0"/>
            </a:br>
            <a:endParaRPr lang="en-US" sz="2100" dirty="0" smtClean="0"/>
          </a:p>
          <a:p>
            <a:pPr lvl="0"/>
            <a:r>
              <a:rPr lang="en-US" sz="2100" dirty="0" smtClean="0"/>
              <a:t>The </a:t>
            </a:r>
            <a:r>
              <a:rPr lang="en-US" sz="2100" b="1" dirty="0" smtClean="0"/>
              <a:t>$332 million Delaware River Deepening </a:t>
            </a:r>
            <a:r>
              <a:rPr lang="en-US" sz="2100" dirty="0" smtClean="0"/>
              <a:t>project threatens the environment and continues to be built despite criticism from the GAO and opposition from the states of  New Jersey and Delaware.</a:t>
            </a:r>
            <a:br>
              <a:rPr lang="en-US" sz="2100" dirty="0" smtClean="0"/>
            </a:br>
            <a:endParaRPr lang="en-US" sz="2100" dirty="0" smtClean="0"/>
          </a:p>
          <a:p>
            <a:pPr lvl="0"/>
            <a:r>
              <a:rPr lang="en-US" sz="2100" dirty="0" smtClean="0"/>
              <a:t>Billions continue to be poured into </a:t>
            </a:r>
            <a:r>
              <a:rPr lang="en-US" sz="2100" b="1" dirty="0" smtClean="0"/>
              <a:t>failing salmon recovery strategies </a:t>
            </a:r>
            <a:r>
              <a:rPr lang="en-US" sz="2100" dirty="0" smtClean="0"/>
              <a:t>rather than a full analysis of options that will work to restore fish populations.</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a:t>
            </a:r>
            <a:endParaRPr lang="en-US" dirty="0"/>
          </a:p>
        </p:txBody>
      </p:sp>
      <p:sp>
        <p:nvSpPr>
          <p:cNvPr id="3" name="Content Placeholder 2"/>
          <p:cNvSpPr>
            <a:spLocks noGrp="1"/>
          </p:cNvSpPr>
          <p:nvPr>
            <p:ph idx="1"/>
          </p:nvPr>
        </p:nvSpPr>
        <p:spPr/>
        <p:txBody>
          <a:bodyPr>
            <a:normAutofit/>
          </a:bodyPr>
          <a:lstStyle/>
          <a:p>
            <a:pPr lvl="0">
              <a:buNone/>
            </a:pPr>
            <a:r>
              <a:rPr lang="en-US" i="1" dirty="0" smtClean="0"/>
              <a:t>Transportation </a:t>
            </a:r>
          </a:p>
          <a:p>
            <a:pPr lvl="0"/>
            <a:r>
              <a:rPr lang="en-US" sz="1700" dirty="0" smtClean="0"/>
              <a:t>Congress dumped $34 billion of taxpayer money into the gas tax-financed</a:t>
            </a:r>
            <a:r>
              <a:rPr lang="en-US" sz="1700" b="1" dirty="0" smtClean="0"/>
              <a:t> Highway Trust Fund </a:t>
            </a:r>
            <a:r>
              <a:rPr lang="en-US" sz="1700" dirty="0" smtClean="0"/>
              <a:t>which has been struggling, but this method of spending does not address underlying problems of the HTF, nor is it sustainable.</a:t>
            </a:r>
            <a:br>
              <a:rPr lang="en-US" sz="1700" dirty="0" smtClean="0"/>
            </a:br>
            <a:endParaRPr lang="en-US" sz="1700" dirty="0" smtClean="0"/>
          </a:p>
          <a:p>
            <a:pPr lvl="0"/>
            <a:r>
              <a:rPr lang="en-US" sz="1700" dirty="0" smtClean="0"/>
              <a:t>President Obama proposed cuts to the </a:t>
            </a:r>
            <a:r>
              <a:rPr lang="en-US" sz="1700" b="1" dirty="0" smtClean="0"/>
              <a:t>$293 million Surface Transportation Priorities Program</a:t>
            </a:r>
            <a:r>
              <a:rPr lang="en-US" sz="1700" dirty="0" smtClean="0"/>
              <a:t> but the funds are not subject to merit-based criteria or competition and does not give states the flexibility to allocate them to their most important needs. </a:t>
            </a:r>
            <a:br>
              <a:rPr lang="en-US" sz="1700" dirty="0" smtClean="0"/>
            </a:br>
            <a:endParaRPr lang="en-US" sz="1700" dirty="0" smtClean="0"/>
          </a:p>
          <a:p>
            <a:pPr lvl="0"/>
            <a:r>
              <a:rPr lang="en-US" sz="1700" dirty="0" smtClean="0"/>
              <a:t>Members of Congress are proposing to </a:t>
            </a:r>
            <a:r>
              <a:rPr lang="en-US" sz="1700" b="1" dirty="0" smtClean="0"/>
              <a:t>rescind unused transportation earmarks </a:t>
            </a:r>
            <a:r>
              <a:rPr lang="en-US" sz="1700" dirty="0" smtClean="0"/>
              <a:t>dating back at least 10 years ago, saving as much as $713 million immediately.</a:t>
            </a:r>
            <a:br>
              <a:rPr lang="en-US" sz="1700" dirty="0" smtClean="0"/>
            </a:br>
            <a:endParaRPr lang="en-US" sz="1700" dirty="0" smtClean="0"/>
          </a:p>
          <a:p>
            <a:pPr lvl="0"/>
            <a:r>
              <a:rPr lang="en-US" sz="1700" dirty="0" smtClean="0"/>
              <a:t>Cutting some of the most wasteful transportation programs can save taxpayers </a:t>
            </a:r>
            <a:r>
              <a:rPr lang="en-US" sz="1700" u="sng" dirty="0" smtClean="0"/>
              <a:t>more than $17.3 billion</a:t>
            </a:r>
            <a:r>
              <a:rPr lang="en-US" sz="1700" dirty="0" smtClean="0"/>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of Green Scissors</a:t>
            </a:r>
            <a:endParaRPr lang="en-US" dirty="0"/>
          </a:p>
        </p:txBody>
      </p:sp>
      <p:sp>
        <p:nvSpPr>
          <p:cNvPr id="3" name="Content Placeholder 2"/>
          <p:cNvSpPr>
            <a:spLocks noGrp="1"/>
          </p:cNvSpPr>
          <p:nvPr>
            <p:ph idx="1"/>
          </p:nvPr>
        </p:nvSpPr>
        <p:spPr/>
        <p:txBody>
          <a:bodyPr/>
          <a:lstStyle/>
          <a:p>
            <a:r>
              <a:rPr lang="en-US" sz="2400" dirty="0" smtClean="0"/>
              <a:t>Upcoming battles in Lame Duck</a:t>
            </a:r>
            <a:br>
              <a:rPr lang="en-US" sz="2400" dirty="0" smtClean="0"/>
            </a:br>
            <a:endParaRPr lang="en-US" sz="2400" dirty="0" smtClean="0"/>
          </a:p>
          <a:p>
            <a:r>
              <a:rPr lang="en-US" sz="2400" dirty="0" smtClean="0"/>
              <a:t>Deficit Commission</a:t>
            </a:r>
            <a:br>
              <a:rPr lang="en-US" sz="2400" dirty="0" smtClean="0"/>
            </a:br>
            <a:endParaRPr lang="en-US" sz="2400" dirty="0" smtClean="0"/>
          </a:p>
          <a:p>
            <a:r>
              <a:rPr lang="en-US" sz="2400" dirty="0" smtClean="0"/>
              <a:t>2011 Legislative Outlook and new Member involvement</a:t>
            </a:r>
            <a:br>
              <a:rPr lang="en-US" sz="2400" dirty="0" smtClean="0"/>
            </a:br>
            <a:endParaRPr lang="en-US" sz="2400" dirty="0" smtClean="0"/>
          </a:p>
          <a:p>
            <a:r>
              <a:rPr lang="en-US" sz="2400" dirty="0" smtClean="0"/>
              <a:t>Supplemental Reports on upcoming issues like the G20 meetings and the call to end fossil fuel subsidies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371600"/>
            <a:ext cx="7851775" cy="1828800"/>
          </a:xfrm>
        </p:spPr>
        <p:txBody>
          <a:bodyPr>
            <a:normAutofit/>
          </a:bodyPr>
          <a:lstStyle/>
          <a:p>
            <a:r>
              <a:rPr lang="en-US" sz="4800" dirty="0" smtClean="0"/>
              <a:t>Taxpayers For Common Sense</a:t>
            </a:r>
            <a:br>
              <a:rPr lang="en-US" sz="4800" dirty="0" smtClean="0"/>
            </a:br>
            <a:r>
              <a:rPr lang="en-US" sz="4800" dirty="0" smtClean="0"/>
              <a:t> </a:t>
            </a:r>
            <a:endParaRPr lang="en-US" sz="4800" dirty="0"/>
          </a:p>
        </p:txBody>
      </p:sp>
      <p:sp>
        <p:nvSpPr>
          <p:cNvPr id="3" name="Subtitle 2"/>
          <p:cNvSpPr>
            <a:spLocks noGrp="1"/>
          </p:cNvSpPr>
          <p:nvPr>
            <p:ph type="subTitle" idx="4294967295"/>
          </p:nvPr>
        </p:nvSpPr>
        <p:spPr>
          <a:xfrm>
            <a:off x="0" y="3228975"/>
            <a:ext cx="7854950" cy="1752600"/>
          </a:xfrm>
        </p:spPr>
        <p:txBody>
          <a:bodyPr>
            <a:normAutofit fontScale="70000" lnSpcReduction="20000"/>
          </a:bodyPr>
          <a:lstStyle/>
          <a:p>
            <a:r>
              <a:rPr lang="en-US" dirty="0" smtClean="0"/>
              <a:t>National, Non-partisan budget watchdog organization </a:t>
            </a:r>
            <a:br>
              <a:rPr lang="en-US" dirty="0" smtClean="0"/>
            </a:br>
            <a:endParaRPr lang="en-US" dirty="0" smtClean="0"/>
          </a:p>
          <a:p>
            <a:r>
              <a:rPr lang="en-US" dirty="0" smtClean="0"/>
              <a:t>Earmarks, Defense spending, Energy and Natural Resources, Transportation, Water Resources</a:t>
            </a:r>
            <a:br>
              <a:rPr lang="en-US" dirty="0" smtClean="0"/>
            </a:br>
            <a:endParaRPr lang="en-US" dirty="0" smtClean="0"/>
          </a:p>
          <a:p>
            <a:r>
              <a:rPr lang="en-US" dirty="0" smtClean="0"/>
              <a:t>Often work in coalitions that align conservatives, moderates and liberals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fontScale="90000"/>
          </a:bodyPr>
          <a:lstStyle/>
          <a:p>
            <a:r>
              <a:rPr lang="en-US" i="1" dirty="0" smtClean="0"/>
              <a:t>Green Scissors 2010 Partners </a:t>
            </a:r>
            <a:endParaRPr lang="en-US" i="1" dirty="0"/>
          </a:p>
        </p:txBody>
      </p:sp>
      <p:sp>
        <p:nvSpPr>
          <p:cNvPr id="3" name="Subtitle 2"/>
          <p:cNvSpPr>
            <a:spLocks noGrp="1"/>
          </p:cNvSpPr>
          <p:nvPr>
            <p:ph type="subTitle" idx="1"/>
          </p:nvPr>
        </p:nvSpPr>
        <p:spPr>
          <a:xfrm>
            <a:off x="457200" y="2971800"/>
            <a:ext cx="7854696" cy="2867464"/>
          </a:xfrm>
        </p:spPr>
        <p:txBody>
          <a:bodyPr/>
          <a:lstStyle/>
          <a:p>
            <a:endParaRPr lang="en-US" dirty="0" smtClean="0"/>
          </a:p>
          <a:p>
            <a:endParaRPr lang="en-US" dirty="0" smtClean="0"/>
          </a:p>
          <a:p>
            <a:endParaRPr lang="en-US" dirty="0" smtClean="0"/>
          </a:p>
          <a:p>
            <a:endParaRPr lang="en-US" dirty="0" smtClean="0">
              <a:solidFill>
                <a:srgbClr val="00B050"/>
              </a:solidFill>
            </a:endParaRPr>
          </a:p>
          <a:p>
            <a:pPr algn="ctr"/>
            <a:r>
              <a:rPr lang="en-US" b="1" dirty="0" smtClean="0">
                <a:solidFill>
                  <a:schemeClr val="bg1"/>
                </a:solidFill>
              </a:rPr>
              <a:t>Environment America 		Public Citizen   </a:t>
            </a:r>
            <a:endParaRPr lang="en-US" b="1" dirty="0">
              <a:solidFill>
                <a:schemeClr val="bg1"/>
              </a:solidFill>
            </a:endParaRPr>
          </a:p>
        </p:txBody>
      </p:sp>
      <p:pic>
        <p:nvPicPr>
          <p:cNvPr id="4" name="Picture 3" descr="TCS Logo_MakingGovtWork.JPG"/>
          <p:cNvPicPr/>
          <p:nvPr/>
        </p:nvPicPr>
        <p:blipFill>
          <a:blip r:embed="rId3" cstate="print"/>
          <a:srcRect/>
          <a:stretch>
            <a:fillRect/>
          </a:stretch>
        </p:blipFill>
        <p:spPr bwMode="auto">
          <a:xfrm>
            <a:off x="1676400" y="3352800"/>
            <a:ext cx="2314575" cy="1143000"/>
          </a:xfrm>
          <a:prstGeom prst="rect">
            <a:avLst/>
          </a:prstGeom>
          <a:noFill/>
          <a:ln w="9525">
            <a:noFill/>
            <a:miter lim="800000"/>
            <a:headEnd/>
            <a:tailEnd/>
          </a:ln>
        </p:spPr>
      </p:pic>
      <p:pic>
        <p:nvPicPr>
          <p:cNvPr id="5" name="Picture 4" descr="Copy of FoE Logo horizontal for Word.png"/>
          <p:cNvPicPr/>
          <p:nvPr/>
        </p:nvPicPr>
        <p:blipFill>
          <a:blip r:embed="rId4" cstate="print"/>
          <a:stretch>
            <a:fillRect/>
          </a:stretch>
        </p:blipFill>
        <p:spPr>
          <a:xfrm>
            <a:off x="5105400" y="3886200"/>
            <a:ext cx="2248606" cy="63817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Federal Spending</a:t>
            </a:r>
            <a:endParaRPr lang="en-US" dirty="0"/>
          </a:p>
        </p:txBody>
      </p:sp>
      <p:sp>
        <p:nvSpPr>
          <p:cNvPr id="3" name="Content Placeholder 2"/>
          <p:cNvSpPr>
            <a:spLocks noGrp="1"/>
          </p:cNvSpPr>
          <p:nvPr>
            <p:ph type="subTitle" idx="1"/>
          </p:nvPr>
        </p:nvSpPr>
        <p:spPr/>
        <p:txBody>
          <a:bodyPr>
            <a:normAutofit fontScale="40000" lnSpcReduction="20000"/>
          </a:bodyPr>
          <a:lstStyle/>
          <a:p>
            <a:r>
              <a:rPr lang="en-US" sz="5900" dirty="0" smtClean="0"/>
              <a:t>The Congressional Budget Office (CBO) estimates  a </a:t>
            </a:r>
            <a:r>
              <a:rPr lang="en-US" sz="5900" u="sng" dirty="0" smtClean="0"/>
              <a:t>$1.291 trillion deficit</a:t>
            </a:r>
            <a:r>
              <a:rPr lang="en-US" sz="5900" dirty="0" smtClean="0"/>
              <a:t> for fiscal year 2010.</a:t>
            </a:r>
          </a:p>
          <a:p>
            <a:endParaRPr lang="en-US" dirty="0" smtClean="0"/>
          </a:p>
          <a:p>
            <a:endParaRPr lang="en-US" dirty="0" smtClean="0"/>
          </a:p>
          <a:p>
            <a:r>
              <a:rPr lang="en-US" sz="2800" dirty="0" smtClean="0"/>
              <a:t>“If policymakers are to put the nation on a sustainable budgetary path, they will need to let revenues increase substantially as a percentage of gross domestic product, decrease spending significantly from projected levels, or adopt some combination of those two approaches.”</a:t>
            </a:r>
          </a:p>
          <a:p>
            <a:r>
              <a:rPr lang="en-US" sz="2300" dirty="0" smtClean="0"/>
              <a:t>Congressional Budget Office, </a:t>
            </a:r>
            <a:r>
              <a:rPr lang="en-US" sz="2300" i="1" dirty="0" smtClean="0"/>
              <a:t>Long-Term Budget Outlook  </a:t>
            </a:r>
            <a:endParaRPr lang="en-US" sz="23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0"/>
            <a:ext cx="7772401" cy="6555641"/>
          </a:xfrm>
          <a:prstGeom prst="rect">
            <a:avLst/>
          </a:prstGeom>
          <a:ln>
            <a:noFill/>
          </a:ln>
        </p:spPr>
        <p:txBody>
          <a:bodyPr wrap="square">
            <a:spAutoFit/>
          </a:bodyPr>
          <a:lstStyle/>
          <a:p>
            <a:r>
              <a:rPr lang="en-US" sz="2400" i="1" dirty="0" smtClean="0"/>
              <a:t>A campaign </a:t>
            </a:r>
            <a:r>
              <a:rPr lang="en-US" sz="2400" i="1" dirty="0"/>
              <a:t>to eliminate wasteful, environmentally damaging subsidies and </a:t>
            </a:r>
            <a:r>
              <a:rPr lang="en-US" sz="2400" i="1" dirty="0" smtClean="0"/>
              <a:t>spending</a:t>
            </a:r>
          </a:p>
          <a:p>
            <a:endParaRPr lang="en-US" sz="2400" i="1" dirty="0" smtClean="0"/>
          </a:p>
          <a:p>
            <a:pPr marL="0" lvl="7">
              <a:buFont typeface="Arial" pitchFamily="34" charset="0"/>
              <a:buChar char="•"/>
            </a:pPr>
            <a:r>
              <a:rPr lang="en-US" dirty="0" smtClean="0"/>
              <a:t>  The 2010 report offers more than </a:t>
            </a:r>
            <a:r>
              <a:rPr lang="en-US" u="sng" dirty="0" smtClean="0"/>
              <a:t>$200 BILLION in cuts</a:t>
            </a:r>
          </a:p>
          <a:p>
            <a:endParaRPr lang="en-US" sz="2400" i="1" dirty="0" smtClean="0"/>
          </a:p>
          <a:p>
            <a:endParaRPr lang="en-US" dirty="0" smtClean="0"/>
          </a:p>
          <a:p>
            <a:pPr>
              <a:buFont typeface="Arial" pitchFamily="34" charset="0"/>
              <a:buChar char="•"/>
            </a:pPr>
            <a:r>
              <a:rPr lang="en-US" dirty="0" smtClean="0"/>
              <a:t>  Green Scissors addresses the interests of </a:t>
            </a:r>
            <a:br>
              <a:rPr lang="en-US" dirty="0" smtClean="0"/>
            </a:br>
            <a:endParaRPr lang="en-US" dirty="0" smtClean="0"/>
          </a:p>
          <a:p>
            <a:pPr lvl="3">
              <a:buFont typeface="Wingdings" pitchFamily="2" charset="2"/>
              <a:buChar char="q"/>
            </a:pPr>
            <a:r>
              <a:rPr lang="en-US" dirty="0" smtClean="0"/>
              <a:t>  Taxpayers</a:t>
            </a:r>
          </a:p>
          <a:p>
            <a:pPr lvl="3"/>
            <a:endParaRPr lang="en-US" dirty="0" smtClean="0"/>
          </a:p>
          <a:p>
            <a:pPr lvl="5">
              <a:buFont typeface="Wingdings" pitchFamily="2" charset="2"/>
              <a:buChar char="q"/>
            </a:pPr>
            <a:r>
              <a:rPr lang="en-US" dirty="0" smtClean="0"/>
              <a:t>  Consumers </a:t>
            </a:r>
            <a:br>
              <a:rPr lang="en-US" dirty="0" smtClean="0"/>
            </a:br>
            <a:endParaRPr lang="en-US" dirty="0" smtClean="0"/>
          </a:p>
          <a:p>
            <a:pPr lvl="7">
              <a:buFont typeface="Wingdings" pitchFamily="2" charset="2"/>
              <a:buChar char="q"/>
            </a:pPr>
            <a:r>
              <a:rPr lang="en-US" dirty="0" smtClean="0"/>
              <a:t>  Environment</a:t>
            </a:r>
          </a:p>
          <a:p>
            <a:pPr lvl="7">
              <a:buFont typeface="Wingdings" pitchFamily="2" charset="2"/>
              <a:buChar char="q"/>
            </a:pPr>
            <a:endParaRPr lang="en-US" dirty="0" smtClean="0"/>
          </a:p>
          <a:p>
            <a:pPr lvl="7"/>
            <a:endParaRPr lang="en-US" dirty="0" smtClean="0"/>
          </a:p>
          <a:p>
            <a:pPr lvl="7"/>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3" name="Title 2"/>
          <p:cNvSpPr>
            <a:spLocks noGrp="1"/>
          </p:cNvSpPr>
          <p:nvPr>
            <p:ph type="title" idx="4294967295"/>
          </p:nvPr>
        </p:nvSpPr>
        <p:spPr>
          <a:xfrm>
            <a:off x="838200" y="704850"/>
            <a:ext cx="8305800" cy="1143000"/>
          </a:xfrm>
        </p:spPr>
        <p:txBody>
          <a:bodyPr>
            <a:normAutofit fontScale="90000"/>
          </a:bodyPr>
          <a:lstStyle/>
          <a:p>
            <a:r>
              <a:rPr lang="en-US" dirty="0" smtClean="0"/>
              <a:t>What is Green Scissors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Green Scissors 2010 </a:t>
            </a:r>
            <a:endParaRPr lang="en-US" dirty="0"/>
          </a:p>
        </p:txBody>
      </p:sp>
      <p:sp>
        <p:nvSpPr>
          <p:cNvPr id="3" name="Content Placeholder 2"/>
          <p:cNvSpPr>
            <a:spLocks noGrp="1"/>
          </p:cNvSpPr>
          <p:nvPr>
            <p:ph idx="1"/>
          </p:nvPr>
        </p:nvSpPr>
        <p:spPr/>
        <p:txBody>
          <a:bodyPr>
            <a:normAutofit/>
          </a:bodyPr>
          <a:lstStyle/>
          <a:p>
            <a:r>
              <a:rPr lang="en-US" sz="2400" dirty="0" smtClean="0"/>
              <a:t>In July our report was released with a bipartisan group of lawmakers--Reps. Blumenauer (D-OR), Petri (R-WI), Castle (R-DE) and Flake (R-AZ</a:t>
            </a:r>
            <a:r>
              <a:rPr lang="en-US" sz="2400" dirty="0" smtClean="0"/>
              <a:t>).</a:t>
            </a:r>
            <a:r>
              <a:rPr lang="en-US" sz="2400" dirty="0" smtClean="0"/>
              <a:t/>
            </a:r>
            <a:br>
              <a:rPr lang="en-US" sz="2400" dirty="0" smtClean="0"/>
            </a:br>
            <a:endParaRPr lang="en-US" sz="2400" dirty="0" smtClean="0"/>
          </a:p>
          <a:p>
            <a:r>
              <a:rPr lang="en-US" sz="2400" dirty="0" smtClean="0"/>
              <a:t>L</a:t>
            </a:r>
            <a:r>
              <a:rPr lang="en-US" sz="2400" dirty="0" smtClean="0"/>
              <a:t>awmakers </a:t>
            </a:r>
            <a:r>
              <a:rPr lang="en-US" sz="2400" dirty="0" smtClean="0"/>
              <a:t>from the release </a:t>
            </a:r>
            <a:r>
              <a:rPr lang="en-US" sz="2400" dirty="0" smtClean="0"/>
              <a:t>were joined by</a:t>
            </a:r>
            <a:r>
              <a:rPr lang="en-US" sz="2400" dirty="0" smtClean="0"/>
              <a:t> </a:t>
            </a:r>
            <a:r>
              <a:rPr lang="en-US" sz="2400" dirty="0" smtClean="0"/>
              <a:t>Rep. Edwards (D-MD) and </a:t>
            </a:r>
            <a:r>
              <a:rPr lang="en-US" sz="2400" dirty="0" err="1" smtClean="0"/>
              <a:t>Pingree</a:t>
            </a:r>
            <a:r>
              <a:rPr lang="en-US" sz="2400" dirty="0" smtClean="0"/>
              <a:t> (D-ME) in a Dear </a:t>
            </a:r>
            <a:r>
              <a:rPr lang="en-US" sz="2400" dirty="0" smtClean="0"/>
              <a:t>Colleague </a:t>
            </a:r>
            <a:r>
              <a:rPr lang="en-US" sz="2400" dirty="0" smtClean="0"/>
              <a:t>that was distributed along with the report to </a:t>
            </a:r>
            <a:r>
              <a:rPr lang="en-US" sz="2400" dirty="0" smtClean="0"/>
              <a:t>all Members of Congress </a:t>
            </a:r>
            <a:r>
              <a:rPr lang="en-US" sz="2400" dirty="0" smtClean="0"/>
              <a:t>.</a:t>
            </a:r>
            <a:endParaRPr 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609600"/>
            <a:ext cx="6324600" cy="1219200"/>
          </a:xfrm>
        </p:spPr>
        <p:txBody>
          <a:bodyPr/>
          <a:lstStyle/>
          <a:p>
            <a:r>
              <a:rPr lang="en-US" dirty="0" smtClean="0"/>
              <a:t>Green Scissors 2010</a:t>
            </a:r>
            <a:endParaRPr lang="en-US" dirty="0"/>
          </a:p>
        </p:txBody>
      </p:sp>
      <p:sp>
        <p:nvSpPr>
          <p:cNvPr id="3" name="Subtitle 2"/>
          <p:cNvSpPr>
            <a:spLocks noGrp="1"/>
          </p:cNvSpPr>
          <p:nvPr>
            <p:ph type="subTitle" idx="1"/>
          </p:nvPr>
        </p:nvSpPr>
        <p:spPr>
          <a:xfrm>
            <a:off x="1066800" y="1676400"/>
            <a:ext cx="7315200" cy="4495800"/>
          </a:xfrm>
        </p:spPr>
        <p:txBody>
          <a:bodyPr>
            <a:normAutofit/>
          </a:bodyPr>
          <a:lstStyle/>
          <a:p>
            <a:pPr marL="514350" indent="-514350" algn="l">
              <a:buFont typeface="Arial" pitchFamily="34" charset="0"/>
              <a:buChar char="•"/>
            </a:pPr>
            <a:r>
              <a:rPr lang="en-US" dirty="0" smtClean="0"/>
              <a:t>Energy</a:t>
            </a:r>
            <a:br>
              <a:rPr lang="en-US" dirty="0" smtClean="0"/>
            </a:br>
            <a:r>
              <a:rPr lang="en-US" dirty="0" smtClean="0"/>
              <a:t>	Oil and Gas</a:t>
            </a:r>
            <a:br>
              <a:rPr lang="en-US" dirty="0" smtClean="0"/>
            </a:br>
            <a:r>
              <a:rPr lang="en-US" dirty="0" smtClean="0"/>
              <a:t>	Coal</a:t>
            </a:r>
            <a:br>
              <a:rPr lang="en-US" dirty="0" smtClean="0"/>
            </a:br>
            <a:r>
              <a:rPr lang="en-US" dirty="0" smtClean="0"/>
              <a:t>	Nuclear</a:t>
            </a:r>
          </a:p>
          <a:p>
            <a:pPr marL="514350" indent="-514350" algn="l">
              <a:buFont typeface="Arial" pitchFamily="34" charset="0"/>
              <a:buChar char="•"/>
            </a:pPr>
            <a:r>
              <a:rPr lang="en-US" dirty="0" smtClean="0"/>
              <a:t>Infrastructure</a:t>
            </a:r>
          </a:p>
          <a:p>
            <a:pPr marL="971550" lvl="1" indent="-514350" algn="l">
              <a:buFont typeface="Arial" pitchFamily="34" charset="0"/>
              <a:buChar char="•"/>
            </a:pPr>
            <a:r>
              <a:rPr lang="en-US" dirty="0" smtClean="0"/>
              <a:t>Water/Army Corps of Engineers</a:t>
            </a:r>
          </a:p>
          <a:p>
            <a:pPr marL="971550" lvl="1" indent="-514350" algn="l">
              <a:buFont typeface="Arial" pitchFamily="34" charset="0"/>
              <a:buChar char="•"/>
            </a:pPr>
            <a:r>
              <a:rPr lang="en-US" dirty="0" smtClean="0"/>
              <a:t>Transportation</a:t>
            </a:r>
          </a:p>
          <a:p>
            <a:pPr marL="514350" indent="-514350" algn="l">
              <a:buFont typeface="Arial" pitchFamily="34" charset="0"/>
              <a:buChar char="•"/>
            </a:pPr>
            <a:r>
              <a:rPr lang="en-US" dirty="0" smtClean="0"/>
              <a:t>Agriculture  and </a:t>
            </a:r>
            <a:r>
              <a:rPr lang="en-US" dirty="0" err="1" smtClean="0"/>
              <a:t>Biofuels</a:t>
            </a:r>
            <a:endParaRPr lang="en-US" dirty="0" smtClean="0"/>
          </a:p>
          <a:p>
            <a:pPr marL="514350" indent="-514350" algn="l">
              <a:buFont typeface="Arial" pitchFamily="34" charset="0"/>
              <a:buChar char="•"/>
            </a:pPr>
            <a:r>
              <a:rPr lang="en-US" dirty="0" smtClean="0"/>
              <a:t>Public Lands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381001"/>
            <a:ext cx="7239000" cy="4093428"/>
          </a:xfrm>
          <a:prstGeom prst="rect">
            <a:avLst/>
          </a:prstGeom>
        </p:spPr>
        <p:txBody>
          <a:bodyPr wrap="square">
            <a:spAutoFit/>
          </a:bodyPr>
          <a:lstStyle/>
          <a:p>
            <a:r>
              <a:rPr lang="en-US" sz="4000" dirty="0" smtClean="0">
                <a:latin typeface="+mj-lt"/>
              </a:rPr>
              <a:t/>
            </a:r>
            <a:br>
              <a:rPr lang="en-US" sz="4000" dirty="0" smtClean="0">
                <a:latin typeface="+mj-lt"/>
              </a:rPr>
            </a:br>
            <a:r>
              <a:rPr lang="en-US" sz="4000" dirty="0" smtClean="0">
                <a:latin typeface="+mj-lt"/>
              </a:rPr>
              <a:t>Green Scissors Methodology</a:t>
            </a:r>
          </a:p>
          <a:p>
            <a:endParaRPr lang="en-US" dirty="0" smtClean="0"/>
          </a:p>
          <a:p>
            <a:endParaRPr lang="en-US" dirty="0" smtClean="0"/>
          </a:p>
          <a:p>
            <a:r>
              <a:rPr lang="en-US" dirty="0" smtClean="0"/>
              <a:t/>
            </a:r>
            <a:br>
              <a:rPr lang="en-US" dirty="0" smtClean="0"/>
            </a:br>
            <a:r>
              <a:rPr lang="en-US" dirty="0" smtClean="0"/>
              <a:t>The 2010 report relies on the most recent government resources  available </a:t>
            </a:r>
            <a:r>
              <a:rPr lang="en-US" smtClean="0"/>
              <a:t>primarily from the </a:t>
            </a:r>
            <a:r>
              <a:rPr lang="en-US" dirty="0" smtClean="0"/>
              <a:t>Joint Committee on Taxation (JCT), The Government Accountability Office (GAO)  and the Office of Management and Budget (OMB) for subsidy values </a:t>
            </a:r>
            <a:br>
              <a:rPr lang="en-US" dirty="0" smtClean="0"/>
            </a:br>
            <a:r>
              <a:rPr lang="en-US" dirty="0" smtClean="0"/>
              <a:t/>
            </a:r>
            <a:br>
              <a:rPr lang="en-US" dirty="0" smtClean="0"/>
            </a:br>
            <a:r>
              <a:rPr lang="en-US" dirty="0" smtClean="0"/>
              <a:t>Calculations are based on a five year window or the life of the project and are representations of the final savings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1371600"/>
          <a:ext cx="5791200" cy="4278921"/>
        </p:xfrm>
        <a:graphic>
          <a:graphicData uri="http://schemas.openxmlformats.org/drawingml/2006/table">
            <a:tbl>
              <a:tblPr/>
              <a:tblGrid>
                <a:gridCol w="3175453"/>
                <a:gridCol w="2615747"/>
              </a:tblGrid>
              <a:tr h="524728">
                <a:tc gridSpan="2">
                  <a:txBody>
                    <a:bodyPr/>
                    <a:lstStyle/>
                    <a:p>
                      <a:pPr marL="0" marR="0" algn="ctr">
                        <a:lnSpc>
                          <a:spcPct val="115000"/>
                        </a:lnSpc>
                        <a:spcBef>
                          <a:spcPts val="0"/>
                        </a:spcBef>
                        <a:spcAft>
                          <a:spcPts val="0"/>
                        </a:spcAft>
                      </a:pPr>
                      <a:r>
                        <a:rPr lang="en-US" sz="2400" b="1" dirty="0">
                          <a:solidFill>
                            <a:srgbClr val="000000"/>
                          </a:solidFill>
                          <a:latin typeface="Times New Roman"/>
                          <a:ea typeface="Times New Roman"/>
                          <a:cs typeface="Times New Roman"/>
                        </a:rPr>
                        <a:t>Green Scissors 2010 Savings </a:t>
                      </a:r>
                      <a:r>
                        <a:rPr lang="en-US" sz="2400" b="1" dirty="0" smtClean="0">
                          <a:solidFill>
                            <a:srgbClr val="000000"/>
                          </a:solidFill>
                          <a:latin typeface="Times New Roman"/>
                          <a:ea typeface="Times New Roman"/>
                          <a:cs typeface="Times New Roman"/>
                        </a:rPr>
                        <a:t>Summary</a:t>
                      </a:r>
                      <a:br>
                        <a:rPr lang="en-US" sz="2400" b="1" dirty="0" smtClean="0">
                          <a:solidFill>
                            <a:srgbClr val="000000"/>
                          </a:solidFill>
                          <a:latin typeface="Times New Roman"/>
                          <a:ea typeface="Times New Roman"/>
                          <a:cs typeface="Times New Roman"/>
                        </a:rPr>
                      </a:br>
                      <a:endParaRPr lang="en-US" sz="2400" dirty="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r>
              <a:tr h="359160">
                <a:tc>
                  <a:txBody>
                    <a:bodyPr/>
                    <a:lstStyle/>
                    <a:p>
                      <a:pPr marL="0" marR="0" algn="l">
                        <a:lnSpc>
                          <a:spcPct val="115000"/>
                        </a:lnSpc>
                        <a:spcBef>
                          <a:spcPts val="0"/>
                        </a:spcBef>
                        <a:spcAft>
                          <a:spcPts val="0"/>
                        </a:spcAft>
                      </a:pPr>
                      <a:r>
                        <a:rPr lang="en-US" sz="1600" b="1" dirty="0">
                          <a:solidFill>
                            <a:srgbClr val="FFFFFF"/>
                          </a:solidFill>
                          <a:latin typeface="Times New Roman"/>
                          <a:ea typeface="Times New Roman"/>
                          <a:cs typeface="Times New Roman"/>
                        </a:rPr>
                        <a:t>Sector</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marL="0" marR="0" algn="l">
                        <a:lnSpc>
                          <a:spcPct val="115000"/>
                        </a:lnSpc>
                        <a:spcBef>
                          <a:spcPts val="0"/>
                        </a:spcBef>
                        <a:spcAft>
                          <a:spcPts val="0"/>
                        </a:spcAft>
                      </a:pPr>
                      <a:r>
                        <a:rPr lang="en-US" sz="1600" b="1" dirty="0">
                          <a:solidFill>
                            <a:srgbClr val="FFFFFF"/>
                          </a:solidFill>
                          <a:latin typeface="Times New Roman"/>
                          <a:ea typeface="Times New Roman"/>
                          <a:cs typeface="Times New Roman"/>
                        </a:rPr>
                        <a:t> Potential Savings ($)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r h="342057">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Oil and Gas</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                    31,223,000,000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42057">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Coal</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                    19,209,000,000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057">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Nuclear</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                    46,422,000,000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42057">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Agriculture</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                    27,880,000,000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057">
                <a:tc>
                  <a:txBody>
                    <a:bodyPr/>
                    <a:lstStyle/>
                    <a:p>
                      <a:pPr marL="0" marR="0" algn="l">
                        <a:lnSpc>
                          <a:spcPct val="115000"/>
                        </a:lnSpc>
                        <a:spcBef>
                          <a:spcPts val="0"/>
                        </a:spcBef>
                        <a:spcAft>
                          <a:spcPts val="0"/>
                        </a:spcAft>
                      </a:pPr>
                      <a:r>
                        <a:rPr lang="en-US" sz="1600" b="1">
                          <a:solidFill>
                            <a:srgbClr val="000000"/>
                          </a:solidFill>
                          <a:latin typeface="Times New Roman"/>
                          <a:ea typeface="Times New Roman"/>
                          <a:cs typeface="Times New Roman"/>
                        </a:rPr>
                        <a:t>Transportation</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                    17,328,000,000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42057">
                <a:tc>
                  <a:txBody>
                    <a:bodyPr/>
                    <a:lstStyle/>
                    <a:p>
                      <a:pPr marL="0" marR="0" algn="l">
                        <a:lnSpc>
                          <a:spcPct val="115000"/>
                        </a:lnSpc>
                        <a:spcBef>
                          <a:spcPts val="0"/>
                        </a:spcBef>
                        <a:spcAft>
                          <a:spcPts val="0"/>
                        </a:spcAft>
                      </a:pPr>
                      <a:r>
                        <a:rPr lang="en-US" sz="1600" b="1">
                          <a:solidFill>
                            <a:srgbClr val="000000"/>
                          </a:solidFill>
                          <a:latin typeface="Times New Roman"/>
                          <a:ea typeface="Times New Roman"/>
                          <a:cs typeface="Times New Roman"/>
                        </a:rPr>
                        <a:t>Army Corps of Engineers</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                     5,891,000,000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057">
                <a:tc>
                  <a:txBody>
                    <a:bodyPr/>
                    <a:lstStyle/>
                    <a:p>
                      <a:pPr marL="0" marR="0" algn="l">
                        <a:lnSpc>
                          <a:spcPct val="115000"/>
                        </a:lnSpc>
                        <a:spcBef>
                          <a:spcPts val="0"/>
                        </a:spcBef>
                        <a:spcAft>
                          <a:spcPts val="0"/>
                        </a:spcAft>
                      </a:pPr>
                      <a:r>
                        <a:rPr lang="en-US" sz="1600" b="1">
                          <a:solidFill>
                            <a:srgbClr val="000000"/>
                          </a:solidFill>
                          <a:latin typeface="Times New Roman"/>
                          <a:ea typeface="Times New Roman"/>
                          <a:cs typeface="Times New Roman"/>
                        </a:rPr>
                        <a:t>Biofuels</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                    48,414,000,000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42057">
                <a:tc>
                  <a:txBody>
                    <a:bodyPr/>
                    <a:lstStyle/>
                    <a:p>
                      <a:pPr marL="0" marR="0" algn="l">
                        <a:lnSpc>
                          <a:spcPct val="115000"/>
                        </a:lnSpc>
                        <a:spcBef>
                          <a:spcPts val="0"/>
                        </a:spcBef>
                        <a:spcAft>
                          <a:spcPts val="0"/>
                        </a:spcAft>
                      </a:pPr>
                      <a:r>
                        <a:rPr lang="en-US" sz="1600" b="1">
                          <a:solidFill>
                            <a:srgbClr val="000000"/>
                          </a:solidFill>
                          <a:latin typeface="Times New Roman"/>
                          <a:ea typeface="Times New Roman"/>
                          <a:cs typeface="Times New Roman"/>
                        </a:rPr>
                        <a:t>Public Lands</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dirty="0">
                          <a:solidFill>
                            <a:srgbClr val="000000"/>
                          </a:solidFill>
                          <a:latin typeface="Times New Roman"/>
                          <a:ea typeface="Times New Roman"/>
                          <a:cs typeface="Times New Roman"/>
                        </a:rPr>
                        <a:t>                     9,769,000,000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057">
                <a:tc>
                  <a:txBody>
                    <a:bodyPr/>
                    <a:lstStyle/>
                    <a:p>
                      <a:pPr marL="0" marR="0" algn="l">
                        <a:lnSpc>
                          <a:spcPct val="115000"/>
                        </a:lnSpc>
                        <a:spcBef>
                          <a:spcPts val="0"/>
                        </a:spcBef>
                        <a:spcAft>
                          <a:spcPts val="0"/>
                        </a:spcAft>
                      </a:pPr>
                      <a:r>
                        <a:rPr lang="en-US" sz="1600" b="1">
                          <a:solidFill>
                            <a:srgbClr val="FFFFFF"/>
                          </a:solidFill>
                          <a:latin typeface="Times New Roman"/>
                          <a:ea typeface="Times New Roman"/>
                          <a:cs typeface="Times New Roman"/>
                        </a:rPr>
                        <a:t>TOTAL</a:t>
                      </a:r>
                      <a:endParaRPr lang="en-US" sz="16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c>
                  <a:txBody>
                    <a:bodyPr/>
                    <a:lstStyle/>
                    <a:p>
                      <a:pPr marL="0" marR="0" algn="l">
                        <a:lnSpc>
                          <a:spcPct val="115000"/>
                        </a:lnSpc>
                        <a:spcBef>
                          <a:spcPts val="0"/>
                        </a:spcBef>
                        <a:spcAft>
                          <a:spcPts val="0"/>
                        </a:spcAft>
                      </a:pPr>
                      <a:r>
                        <a:rPr lang="en-US" sz="1600" b="1" dirty="0">
                          <a:solidFill>
                            <a:srgbClr val="FFFFFF"/>
                          </a:solidFill>
                          <a:latin typeface="Times New Roman"/>
                          <a:ea typeface="Times New Roman"/>
                          <a:cs typeface="Times New Roman"/>
                        </a:rPr>
                        <a:t>                  206,136,000,000 </a:t>
                      </a:r>
                      <a:endParaRPr lang="en-US" sz="16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BB59"/>
                    </a:solidFill>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756</TotalTime>
  <Words>650</Words>
  <Application>Microsoft Office PowerPoint</Application>
  <PresentationFormat>On-screen Show (4:3)</PresentationFormat>
  <Paragraphs>131</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Greening the Budget:  Green Scissors 2010</vt:lpstr>
      <vt:lpstr>Taxpayers For Common Sense  </vt:lpstr>
      <vt:lpstr>Green Scissors 2010 Partners </vt:lpstr>
      <vt:lpstr>Federal Spending</vt:lpstr>
      <vt:lpstr>What is Green Scissors  </vt:lpstr>
      <vt:lpstr>Green Scissors 2010 </vt:lpstr>
      <vt:lpstr>Green Scissors 2010</vt:lpstr>
      <vt:lpstr>Slide 8</vt:lpstr>
      <vt:lpstr>Slide 9</vt:lpstr>
      <vt:lpstr>Coal</vt:lpstr>
      <vt:lpstr>Nuclear</vt:lpstr>
      <vt:lpstr>Agriculture </vt:lpstr>
      <vt:lpstr>Infrastructure</vt:lpstr>
      <vt:lpstr>Infrastructure</vt:lpstr>
      <vt:lpstr>Future of Green Scissors</vt:lpstr>
    </vt:vector>
  </TitlesOfParts>
  <Company>TCS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Greening the Budget:  Green Scissors 2010</dc:title>
  <dc:creator>Autumn</dc:creator>
  <cp:lastModifiedBy>Autumn</cp:lastModifiedBy>
  <cp:revision>86</cp:revision>
  <dcterms:created xsi:type="dcterms:W3CDTF">2010-10-19T15:03:33Z</dcterms:created>
  <dcterms:modified xsi:type="dcterms:W3CDTF">2010-10-21T19:05:10Z</dcterms:modified>
</cp:coreProperties>
</file>